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</p:sldMasterIdLst>
  <p:notesMasterIdLst>
    <p:notesMasterId r:id="rId40"/>
  </p:notesMasterIdLst>
  <p:handoutMasterIdLst>
    <p:handoutMasterId r:id="rId41"/>
  </p:handoutMasterIdLst>
  <p:sldIdLst>
    <p:sldId id="256" r:id="rId3"/>
    <p:sldId id="288" r:id="rId4"/>
    <p:sldId id="380" r:id="rId5"/>
    <p:sldId id="427" r:id="rId6"/>
    <p:sldId id="429" r:id="rId7"/>
    <p:sldId id="442" r:id="rId8"/>
    <p:sldId id="416" r:id="rId9"/>
    <p:sldId id="447" r:id="rId10"/>
    <p:sldId id="448" r:id="rId11"/>
    <p:sldId id="449" r:id="rId12"/>
    <p:sldId id="450" r:id="rId13"/>
    <p:sldId id="391" r:id="rId14"/>
    <p:sldId id="451" r:id="rId15"/>
    <p:sldId id="453" r:id="rId16"/>
    <p:sldId id="454" r:id="rId17"/>
    <p:sldId id="431" r:id="rId18"/>
    <p:sldId id="289" r:id="rId19"/>
    <p:sldId id="259" r:id="rId20"/>
    <p:sldId id="458" r:id="rId21"/>
    <p:sldId id="455" r:id="rId22"/>
    <p:sldId id="456" r:id="rId23"/>
    <p:sldId id="267" r:id="rId24"/>
    <p:sldId id="439" r:id="rId25"/>
    <p:sldId id="459" r:id="rId26"/>
    <p:sldId id="261" r:id="rId27"/>
    <p:sldId id="444" r:id="rId28"/>
    <p:sldId id="461" r:id="rId29"/>
    <p:sldId id="419" r:id="rId30"/>
    <p:sldId id="420" r:id="rId31"/>
    <p:sldId id="460" r:id="rId32"/>
    <p:sldId id="463" r:id="rId33"/>
    <p:sldId id="457" r:id="rId34"/>
    <p:sldId id="400" r:id="rId35"/>
    <p:sldId id="464" r:id="rId36"/>
    <p:sldId id="441" r:id="rId37"/>
    <p:sldId id="390" r:id="rId38"/>
    <p:sldId id="304" r:id="rId3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62FF"/>
    <a:srgbClr val="FF8420"/>
    <a:srgbClr val="FFB06E"/>
    <a:srgbClr val="F66666"/>
    <a:srgbClr val="DE7870"/>
    <a:srgbClr val="D24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1635" autoAdjust="0"/>
  </p:normalViewPr>
  <p:slideViewPr>
    <p:cSldViewPr snapToGrid="0" snapToObjects="1" showGuides="1">
      <p:cViewPr varScale="1">
        <p:scale>
          <a:sx n="63" d="100"/>
          <a:sy n="63" d="100"/>
        </p:scale>
        <p:origin x="336" y="72"/>
      </p:cViewPr>
      <p:guideLst>
        <p:guide orient="horz" pos="2160"/>
        <p:guide pos="3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608" y="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BA41C-1616-43CB-8D1E-787EBE349197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998FE-7B7A-4980-8C85-F848E4A80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19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652AC-593B-4DDA-A80E-8134DB85BEBC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1860B-CE2F-42C4-9F83-FC755722C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68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>
                <a:solidFill>
                  <a:srgbClr val="FF0000"/>
                </a:solidFill>
              </a:rPr>
              <a:t>Before edit</a:t>
            </a:r>
            <a:r>
              <a:rPr lang="en-US" baseline="0">
                <a:solidFill>
                  <a:srgbClr val="FF0000"/>
                </a:solidFill>
              </a:rPr>
              <a:t> this PowerPoint template: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Please Make sure required fonts installed (this presentation use: League Gothic and Museo)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This is a Master file, Just in case you made some modifications, please Save As this file with new file name.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Let’s start</a:t>
            </a:r>
            <a:r>
              <a:rPr lang="en-US" baseline="0">
                <a:solidFill>
                  <a:srgbClr val="FF0000"/>
                </a:solidFill>
              </a:rPr>
              <a:t> editing file</a:t>
            </a:r>
            <a:r>
              <a:rPr lang="en-US">
                <a:solidFill>
                  <a:srgbClr val="FF0000"/>
                </a:solidFill>
              </a:rPr>
              <a:t>… 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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HOW</a:t>
            </a:r>
            <a:r>
              <a:rPr lang="en-US" baseline="0">
                <a:solidFill>
                  <a:srgbClr val="FF0000"/>
                </a:solidFill>
              </a:rPr>
              <a:t> TO (also available in documentation file):</a:t>
            </a:r>
          </a:p>
          <a:p>
            <a:pPr marL="228600" indent="-228600">
              <a:buAutoNum type="arabicPeriod"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Changing the background image: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preferred ‘background.jpg’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Insert Background image in the first page of Slide master&gt; Right Click &gt; Send to Back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	</a:t>
            </a:r>
            <a:r>
              <a:rPr lang="en-US" i="1" baseline="0"/>
              <a:t>(Note: All elements images are inside ‘images’ folder)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Insert a Logo: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For better logo quality and avoid the white block, logo should be in *.png format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logo, put your logo in desirable area, in the first page of slide master and cover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Or you can insert logo in preferred slide by go to insert menu &gt; picture &gt; select logo.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Implement Layout Template into a slide: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Add new Slide (Ctl +M), Right Click on the new slide &gt; Right Click &gt; Select Layout &gt; select Desirable Template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/>
              <a:t>Insert and Edit Date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Go to View &gt; Slide Master &gt; Insert &gt; Date and Time &gt; Checklist the date &gt; Select Update automatically or Fixed &gt; Apply to all or Apply in current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Animated Image or Text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the text box or images that you will be modifying, then choose "Custom Animation" from the drop-down list under "Slide Show" on the top menu bar. An area will open up on the right-hand side of the window.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Slide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All slide using ‘Fade Smoothly’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Title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This Slide use “Title Slide” on Master Slide View.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The </a:t>
            </a:r>
            <a:r>
              <a:rPr lang="en-US"/>
              <a:t>background images can be found in “images” folder named “background.jpg”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“Socialita</a:t>
            </a:r>
            <a:r>
              <a:rPr lang="en-US" baseline="0"/>
              <a:t> Agency” is an image because it’s difficult to get big size font on ppt, you can found in PSD folder named “cover_tittle.psd”</a:t>
            </a: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You can add elements or icons in “</a:t>
            </a:r>
            <a:r>
              <a:rPr lang="en-US"/>
              <a:t>images</a:t>
            </a:r>
            <a:r>
              <a:rPr lang="en-US" baseline="0">
                <a:solidFill>
                  <a:srgbClr val="FF0000"/>
                </a:solidFill>
              </a:rPr>
              <a:t>” folder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Tittle Text: You can modify it, change color, rotate, etc. button_star.jpg”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Social</a:t>
            </a:r>
            <a:r>
              <a:rPr lang="en-US" baseline="0"/>
              <a:t> Media Icons: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http://www.webdesignerdepot.com/2010/08/buddycons-vector-social-media-icons/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42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We needed a ‘break out’ video to start, like a pop group, one break through video, starts a career.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19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Why YouTube? YouTube is UNIQUE. X 3, search engine, social media platform, television or platform. It’s great, but most people don’t use it, which I find strange. </a:t>
            </a:r>
            <a:r>
              <a:rPr lang="en-IE" altLang="en-US" dirty="0"/>
              <a:t>YouTube is the world’s second largest search engine and third most visited site after Google and Facebook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5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 sz="1200" dirty="0"/>
              <a:t>1.  Biggest search engine in the world? Google. 2.  Second biggest. YouTube. Who owns YouTube?</a:t>
            </a:r>
          </a:p>
          <a:p>
            <a:pPr algn="l">
              <a:defRPr/>
            </a:pPr>
            <a:r>
              <a:rPr lang="en-US" altLang="en-US" sz="1200" dirty="0"/>
              <a:t>3.  2</a:t>
            </a:r>
            <a:r>
              <a:rPr lang="en-US" altLang="en-US" sz="1200" baseline="30000" dirty="0"/>
              <a:t>nd</a:t>
            </a:r>
            <a:r>
              <a:rPr lang="en-US" altLang="en-US" sz="1200" dirty="0"/>
              <a:t> biggest search engine?</a:t>
            </a:r>
          </a:p>
          <a:p>
            <a:pPr algn="l">
              <a:defRPr/>
            </a:pPr>
            <a:r>
              <a:rPr lang="en-US" altLang="en-US" sz="1200" dirty="0"/>
              <a:t>4.  Facebook video in Google search results? </a:t>
            </a:r>
          </a:p>
          <a:p>
            <a:pPr algn="l">
              <a:defRPr/>
            </a:pPr>
            <a:r>
              <a:rPr lang="en-US" altLang="en-US" sz="1200" dirty="0"/>
              <a:t>5.  Google prioritize YouTube video results?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15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Why YouTube? YouTube is UNIQUE. X 3, search engine, social media platform, television or platform. It’s great, but most people don’t use it, which I find strange.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05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Source: https://www.brandwatch.com/blog/youtube-stats/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28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5Ps (PPPPP) – proper prior planning prevents piss poor performance. Google translate – German, French, Italian, Chinese, Irish</a:t>
            </a:r>
          </a:p>
          <a:p>
            <a:r>
              <a:rPr lang="en-IE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8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If you do you are missing a big opportunity.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07368-050F-4BB7-BF5E-49CB95490723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1263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Google serves YouTube in ‘All’ results. This is not a Video search, it’s an all search.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03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Google serves YouTube in ‘All’ results. This is not a Video search, it’s an all search.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09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48%, top source, is YouTube Browse features = homepage/screen, subscription feed and other browsing features.</a:t>
            </a:r>
          </a:p>
          <a:p>
            <a:r>
              <a:rPr lang="en-IE" dirty="0"/>
              <a:t>46%, YouTube search. 50% rule. 50/50.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4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>
                <a:solidFill>
                  <a:srgbClr val="FF0000"/>
                </a:solidFill>
              </a:rPr>
              <a:t>Before edit</a:t>
            </a:r>
            <a:r>
              <a:rPr lang="en-US" baseline="0">
                <a:solidFill>
                  <a:srgbClr val="FF0000"/>
                </a:solidFill>
              </a:rPr>
              <a:t> this PowerPoint template: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Please Make sure required fonts installed (this presentation use: League Gothic and Museo)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This is a Master file, Just in case you made some modifications, please Save As this file with new file name.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Let’s start</a:t>
            </a:r>
            <a:r>
              <a:rPr lang="en-US" baseline="0">
                <a:solidFill>
                  <a:srgbClr val="FF0000"/>
                </a:solidFill>
              </a:rPr>
              <a:t> editing file</a:t>
            </a:r>
            <a:r>
              <a:rPr lang="en-US">
                <a:solidFill>
                  <a:srgbClr val="FF0000"/>
                </a:solidFill>
              </a:rPr>
              <a:t>… 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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HOW</a:t>
            </a:r>
            <a:r>
              <a:rPr lang="en-US" baseline="0">
                <a:solidFill>
                  <a:srgbClr val="FF0000"/>
                </a:solidFill>
              </a:rPr>
              <a:t> TO (also available in documentation file):</a:t>
            </a:r>
          </a:p>
          <a:p>
            <a:pPr marL="228600" indent="-228600">
              <a:buAutoNum type="arabicPeriod"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Changing the background image: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preferred ‘background.jpg’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Insert Background image in the first page of Slide master&gt; Right Click &gt; Send to Back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	</a:t>
            </a:r>
            <a:r>
              <a:rPr lang="en-US" i="1" baseline="0"/>
              <a:t>(Note: All elements images are inside ‘images’ folder)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Insert a Logo: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For better logo quality and avoid the white block, logo should be in *.png format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logo, put your logo in desirable area, in the first page of slide master and cover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Or you can insert logo in preferred slide by go to insert menu &gt; picture &gt; select logo.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Implement Layout Template into a slide: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Add new Slide (Ctl +M), Right Click on the new slide &gt; Right Click &gt; Select Layout &gt; select Desirable Template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/>
              <a:t>Insert and Edit Date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Go to View &gt; Slide Master &gt; Insert &gt; Date and Time &gt; Checklist the date &gt; Select Update automatically or Fixed &gt; Apply to all or Apply in current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Animated Image or Text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the text box or images that you will be modifying, then choose "Custom Animation" from the drop-down list under "Slide Show" on the top menu bar. An area will open up on the right-hand side of the window.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Slide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All slide using ‘Fade Smoothly’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Title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This Slide use “Title Slide” on Master Slide View.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The </a:t>
            </a:r>
            <a:r>
              <a:rPr lang="en-US"/>
              <a:t>background images can be found in “images” folder named “background.jpg”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“Socialita</a:t>
            </a:r>
            <a:r>
              <a:rPr lang="en-US" baseline="0"/>
              <a:t> Agency” is an image because it’s difficult to get big size font on ppt, you can found in PSD folder named “cover_tittle.psd”</a:t>
            </a: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You can add elements or icons in “</a:t>
            </a:r>
            <a:r>
              <a:rPr lang="en-US"/>
              <a:t>images</a:t>
            </a:r>
            <a:r>
              <a:rPr lang="en-US" baseline="0">
                <a:solidFill>
                  <a:srgbClr val="FF0000"/>
                </a:solidFill>
              </a:rPr>
              <a:t>” folder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Tittle Text: You can modify it, change color, rotate, etc. button_star.jpg”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Social</a:t>
            </a:r>
            <a:r>
              <a:rPr lang="en-US" baseline="0"/>
              <a:t> Media Icons: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http://www.webdesignerdepot.com/2010/08/buddycons-vector-social-media-icons/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42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5Ps (PPPPP) – proper prior planning prevents piss poor performance. Google translate – German, French, Italian, Chinese, Irish</a:t>
            </a:r>
          </a:p>
          <a:p>
            <a:r>
              <a:rPr lang="en-IE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09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5Ps (PPPPP) – proper prior planning prevents piss poor performance. Google translate – German, French, Italian, Chinese, Irish</a:t>
            </a:r>
          </a:p>
          <a:p>
            <a:r>
              <a:rPr lang="en-IE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14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5Ps (PPPPP) – proper prior planning prevents piss poor performance. Google translate – German, French, Italian, Chinese, Irish</a:t>
            </a:r>
          </a:p>
          <a:p>
            <a:r>
              <a:rPr lang="en-IE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52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5Ps (PPPPP) – proper prior planning prevents piss poor performance. Google translate – German, French, Italian, Chinese, Irish</a:t>
            </a:r>
          </a:p>
          <a:p>
            <a:r>
              <a:rPr lang="en-IE" dirty="0"/>
              <a:t>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60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>
                <a:solidFill>
                  <a:srgbClr val="FF0000"/>
                </a:solidFill>
              </a:rPr>
              <a:t>Before edit</a:t>
            </a:r>
            <a:r>
              <a:rPr lang="en-US" baseline="0">
                <a:solidFill>
                  <a:srgbClr val="FF0000"/>
                </a:solidFill>
              </a:rPr>
              <a:t> this PowerPoint template: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Please Make sure required fonts installed (this presentation use: League Gothic and Museo)</a:t>
            </a:r>
          </a:p>
          <a:p>
            <a:pPr>
              <a:buFont typeface="Arial" pitchFamily="34" charset="0"/>
              <a:buChar char="•"/>
            </a:pPr>
            <a:r>
              <a:rPr lang="en-US" baseline="0">
                <a:solidFill>
                  <a:srgbClr val="FF0000"/>
                </a:solidFill>
              </a:rPr>
              <a:t>   This is a Master file, Just in case you made some modifications, please Save As this file with new file name.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Let’s start</a:t>
            </a:r>
            <a:r>
              <a:rPr lang="en-US" baseline="0">
                <a:solidFill>
                  <a:srgbClr val="FF0000"/>
                </a:solidFill>
              </a:rPr>
              <a:t> editing file</a:t>
            </a:r>
            <a:r>
              <a:rPr lang="en-US">
                <a:solidFill>
                  <a:srgbClr val="FF0000"/>
                </a:solidFill>
              </a:rPr>
              <a:t>… 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</a:t>
            </a:r>
          </a:p>
          <a:p>
            <a:pPr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HOW</a:t>
            </a:r>
            <a:r>
              <a:rPr lang="en-US" baseline="0">
                <a:solidFill>
                  <a:srgbClr val="FF0000"/>
                </a:solidFill>
              </a:rPr>
              <a:t> TO (also available in documentation file):</a:t>
            </a:r>
          </a:p>
          <a:p>
            <a:pPr marL="228600" indent="-228600">
              <a:buAutoNum type="arabicPeriod"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Changing the background image: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preferred ‘background.jpg’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Insert Background image in the first page of Slide master&gt; Right Click &gt; Send to Back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	</a:t>
            </a:r>
            <a:r>
              <a:rPr lang="en-US" i="1" baseline="0"/>
              <a:t>(Note: All elements images are inside ‘images’ folder)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Insert a Logo: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For better logo quality and avoid the white block, logo should be in *.png format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Click the view menu &gt; slide master &gt; insert &gt; picture &gt; select logo, put your logo in desirable area, in the first page of slide master and cover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Or you can insert logo in preferred slide by go to insert menu &gt; picture &gt; select logo.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Implement Layout Template into a slide: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Add new Slide (Ctl +M), Right Click on the new slide &gt; Right Click &gt; Select Layout &gt; select Desirable Template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/>
              <a:t>Insert and Edit Date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Go to View &gt; Slide Master &gt; Insert &gt; Date and Time &gt; Checklist the date &gt; Select Update automatically or Fixed &gt; Apply to all or Apply in current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Animated Image or Text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the text box or images that you will be modifying, then choose "Custom Animation" from the drop-down list under "Slide Show" on the top menu bar. An area will open up on the right-hand side of the window.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Slide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All slide using ‘Fade Smoothly’ Transition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Title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This Slide use “Title Slide” on Master Slide View.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The </a:t>
            </a:r>
            <a:r>
              <a:rPr lang="en-US"/>
              <a:t>background images can be found in “images” folder named “background.jpg”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“Socialita</a:t>
            </a:r>
            <a:r>
              <a:rPr lang="en-US" baseline="0"/>
              <a:t> Agency” is an image because it’s difficult to get big size font on ppt, you can found in PSD folder named “cover_tittle.psd”</a:t>
            </a: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You can add elements or icons in “</a:t>
            </a:r>
            <a:r>
              <a:rPr lang="en-US"/>
              <a:t>images</a:t>
            </a:r>
            <a:r>
              <a:rPr lang="en-US" baseline="0">
                <a:solidFill>
                  <a:srgbClr val="FF0000"/>
                </a:solidFill>
              </a:rPr>
              <a:t>” folder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Tittle Text: You can modify it, change color, rotate, etc. button_star.jpg”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Social</a:t>
            </a:r>
            <a:r>
              <a:rPr lang="en-US" baseline="0"/>
              <a:t> Media Icons: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http://www.webdesignerdepot.com/2010/08/buddycons-vector-social-media-icons/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37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Closing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Put the closing statement here.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This Slide use “Section Heade” Layout on Master Slide View.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Company Information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This Slide use “About Us” Layout on Master Slide View.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Slide tittles is editable, you can change text, color or rotate easily.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Fill your company information in the text area an replace the lorem ipsum feed. 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Navigation Button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>
              <a:solidFill>
                <a:srgbClr val="FF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Navigation Button help you to move slide to next or previous slides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The Navigation Button can be found in First Slide in Master Slide View,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>
                <a:solidFill>
                  <a:srgbClr val="FF0000"/>
                </a:solidFill>
              </a:rPr>
              <a:t>To make it works as slide navigation, Right click the arrow button image &gt; Select Hyperlink &gt; Select “Place in this document” &gt; Select Next Slide or Previous Slide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/>
              <a:t>Insert and Edit Footer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If you want to edit the footer text  go to View &gt; Slide Master &gt;  Select first slide master &gt; Type the Tex Box Area with your company information (company name, address, website, etc)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aseline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--------------------------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aseline="0"/>
              <a:t>Animations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/>
              <a:t>Most of animation using “peek in” effect.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Michael and Tom discuss.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6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We needed a ‘break out’ video to start, like a pop group, one break through video, starts a career.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8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Emirates video is nice in that it continues to build an audience.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2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Emirates video is nice in that it continues to build an audience.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95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Emirates video is nice in that it continues to build an audience.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35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Emirates video is nice in that it continues to build an audience.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1860B-CE2F-42C4-9F83-FC755722C8B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3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background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4" name="Picture 13" descr="social_icon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1439" y="5093204"/>
            <a:ext cx="7840996" cy="1764796"/>
          </a:xfrm>
          <a:prstGeom prst="rect">
            <a:avLst/>
          </a:prstGeom>
        </p:spPr>
      </p:pic>
      <p:pic>
        <p:nvPicPr>
          <p:cNvPr id="15" name="Picture 14" descr="footer_cover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028924"/>
            <a:ext cx="9906000" cy="2829076"/>
          </a:xfrm>
          <a:prstGeom prst="rect">
            <a:avLst/>
          </a:prstGeom>
        </p:spPr>
      </p:pic>
      <p:pic>
        <p:nvPicPr>
          <p:cNvPr id="20" name="Picture 19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6785" y="501649"/>
            <a:ext cx="1289307" cy="845822"/>
          </a:xfrm>
          <a:prstGeom prst="rect">
            <a:avLst/>
          </a:prstGeom>
        </p:spPr>
      </p:pic>
      <p:pic>
        <p:nvPicPr>
          <p:cNvPr id="21" name="Picture 20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56092" y="224096"/>
            <a:ext cx="846160" cy="555105"/>
          </a:xfrm>
          <a:prstGeom prst="rect">
            <a:avLst/>
          </a:prstGeom>
        </p:spPr>
      </p:pic>
      <p:pic>
        <p:nvPicPr>
          <p:cNvPr id="22" name="Picture 21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67103" y="224096"/>
            <a:ext cx="1289307" cy="845822"/>
          </a:xfrm>
          <a:prstGeom prst="rect">
            <a:avLst/>
          </a:prstGeom>
        </p:spPr>
      </p:pic>
      <p:pic>
        <p:nvPicPr>
          <p:cNvPr id="23" name="Picture 22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5680" y="1076960"/>
            <a:ext cx="846160" cy="5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Eff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73125" y="4399280"/>
            <a:ext cx="8189595" cy="1016000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3384550" y="1613363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2"/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4"/>
          </p:nvPr>
        </p:nvSpPr>
        <p:spPr>
          <a:xfrm>
            <a:off x="5428379" y="1786977"/>
            <a:ext cx="3125311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0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3384553" y="2158989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1">
                    <a:lumMod val="50000"/>
                  </a:schemeClr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1" name="Text Placeholder 31"/>
          <p:cNvSpPr>
            <a:spLocks noGrp="1"/>
          </p:cNvSpPr>
          <p:nvPr>
            <p:ph type="body" sz="quarter" idx="16"/>
          </p:nvPr>
        </p:nvSpPr>
        <p:spPr>
          <a:xfrm>
            <a:off x="5428382" y="2332603"/>
            <a:ext cx="3125311" cy="290513"/>
          </a:xfrm>
        </p:spPr>
        <p:txBody>
          <a:bodyPr>
            <a:noAutofit/>
          </a:bodyPr>
          <a:lstStyle>
            <a:lvl1pPr marL="115888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2" name="Text Placeholder 29"/>
          <p:cNvSpPr>
            <a:spLocks noGrp="1"/>
          </p:cNvSpPr>
          <p:nvPr>
            <p:ph type="body" sz="quarter" idx="17" hasCustomPrompt="1"/>
          </p:nvPr>
        </p:nvSpPr>
        <p:spPr>
          <a:xfrm>
            <a:off x="3384556" y="2773272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2"/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3" name="Text Placeholder 31"/>
          <p:cNvSpPr>
            <a:spLocks noGrp="1"/>
          </p:cNvSpPr>
          <p:nvPr>
            <p:ph type="body" sz="quarter" idx="18"/>
          </p:nvPr>
        </p:nvSpPr>
        <p:spPr>
          <a:xfrm>
            <a:off x="5428385" y="2946886"/>
            <a:ext cx="3125311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4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3384559" y="3399349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1">
                    <a:lumMod val="50000"/>
                  </a:schemeClr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5" name="Text Placeholder 31"/>
          <p:cNvSpPr>
            <a:spLocks noGrp="1"/>
          </p:cNvSpPr>
          <p:nvPr>
            <p:ph type="body" sz="quarter" idx="20"/>
          </p:nvPr>
        </p:nvSpPr>
        <p:spPr>
          <a:xfrm>
            <a:off x="5428388" y="3572963"/>
            <a:ext cx="3125311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6" name="Text Placeholder 29"/>
          <p:cNvSpPr>
            <a:spLocks noGrp="1"/>
          </p:cNvSpPr>
          <p:nvPr>
            <p:ph type="body" sz="quarter" idx="21" hasCustomPrompt="1"/>
          </p:nvPr>
        </p:nvSpPr>
        <p:spPr>
          <a:xfrm>
            <a:off x="3384562" y="4025426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2"/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7" name="Text Placeholder 31"/>
          <p:cNvSpPr>
            <a:spLocks noGrp="1"/>
          </p:cNvSpPr>
          <p:nvPr>
            <p:ph type="body" sz="quarter" idx="22"/>
          </p:nvPr>
        </p:nvSpPr>
        <p:spPr>
          <a:xfrm>
            <a:off x="5428391" y="4199040"/>
            <a:ext cx="3125311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8" name="Text Placeholder 29"/>
          <p:cNvSpPr>
            <a:spLocks noGrp="1"/>
          </p:cNvSpPr>
          <p:nvPr>
            <p:ph type="body" sz="quarter" idx="23" hasCustomPrompt="1"/>
          </p:nvPr>
        </p:nvSpPr>
        <p:spPr>
          <a:xfrm>
            <a:off x="3384565" y="4655156"/>
            <a:ext cx="1838325" cy="646112"/>
          </a:xfrm>
        </p:spPr>
        <p:txBody>
          <a:bodyPr>
            <a:noAutofit/>
          </a:bodyPr>
          <a:lstStyle>
            <a:lvl1pPr algn="r">
              <a:buFontTx/>
              <a:buNone/>
              <a:defRPr sz="3600">
                <a:solidFill>
                  <a:schemeClr val="bg1">
                    <a:lumMod val="50000"/>
                  </a:schemeClr>
                </a:solidFill>
                <a:latin typeface="League Gothic" pitchFamily="50" charset="0"/>
              </a:defRPr>
            </a:lvl1pPr>
            <a:lvl2pPr algn="r">
              <a:buFontTx/>
              <a:buNone/>
              <a:defRPr sz="3600">
                <a:latin typeface="League Gothic" pitchFamily="50" charset="0"/>
              </a:defRPr>
            </a:lvl2pPr>
            <a:lvl3pPr algn="r">
              <a:buFontTx/>
              <a:buNone/>
              <a:defRPr sz="3600">
                <a:latin typeface="League Gothic" pitchFamily="50" charset="0"/>
              </a:defRPr>
            </a:lvl3pPr>
            <a:lvl4pPr algn="r">
              <a:buFontTx/>
              <a:buNone/>
              <a:defRPr sz="3600">
                <a:latin typeface="League Gothic" pitchFamily="50" charset="0"/>
              </a:defRPr>
            </a:lvl4pPr>
            <a:lvl5pPr algn="r">
              <a:buFontTx/>
              <a:buNone/>
              <a:defRPr sz="3600">
                <a:latin typeface="League Gothic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9" name="Text Placeholder 31"/>
          <p:cNvSpPr>
            <a:spLocks noGrp="1"/>
          </p:cNvSpPr>
          <p:nvPr>
            <p:ph type="body" sz="quarter" idx="24"/>
          </p:nvPr>
        </p:nvSpPr>
        <p:spPr>
          <a:xfrm>
            <a:off x="5428394" y="4828770"/>
            <a:ext cx="3125311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3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812165" y="4923373"/>
            <a:ext cx="2351428" cy="290513"/>
          </a:xfrm>
        </p:spPr>
        <p:txBody>
          <a:bodyPr>
            <a:noAutofit/>
          </a:bodyPr>
          <a:lstStyle>
            <a:lvl1pPr marL="111125" indent="4763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Source information</a:t>
            </a:r>
          </a:p>
        </p:txBody>
      </p:sp>
    </p:spTree>
    <p:extLst>
      <p:ext uri="{BB962C8B-B14F-4D97-AF65-F5344CB8AC3E}">
        <p14:creationId xmlns:p14="http://schemas.microsoft.com/office/powerpoint/2010/main" val="3624598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86210" y="3229337"/>
            <a:ext cx="2228890" cy="2185943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731790" y="3229337"/>
            <a:ext cx="2228890" cy="2185943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389970" y="3229337"/>
            <a:ext cx="2228890" cy="2185943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731790" y="2621281"/>
            <a:ext cx="2228890" cy="2956560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389970" y="2621281"/>
            <a:ext cx="2228890" cy="2956559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asur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2570480"/>
            <a:ext cx="6162040" cy="1361440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073400" y="4094480"/>
            <a:ext cx="6162040" cy="129032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02640" y="1559878"/>
            <a:ext cx="6705600" cy="888682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927600" y="1798320"/>
            <a:ext cx="4483100" cy="1696720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927600" y="3799840"/>
            <a:ext cx="4483100" cy="1696720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2744371" y="1626870"/>
            <a:ext cx="1720949" cy="172593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2744371" y="3687773"/>
            <a:ext cx="1720949" cy="172593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 userDrawn="1">
            <p:ph idx="1"/>
          </p:nvPr>
        </p:nvSpPr>
        <p:spPr>
          <a:xfrm>
            <a:off x="1610995" y="1448118"/>
            <a:ext cx="6322060" cy="116840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FontTx/>
              <a:buNone/>
              <a:defRPr sz="1400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079240" y="289560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864860" y="289560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50480" y="289560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80695" y="289560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266315" y="289560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3417252" y="379984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5202872" y="379984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988492" y="379984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1604327" y="3799840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2450465" y="4672965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4236085" y="4672965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021705" y="4672965"/>
            <a:ext cx="1628775" cy="720725"/>
          </a:xfrm>
        </p:spPr>
        <p:txBody>
          <a:bodyPr>
            <a:normAutofit/>
          </a:bodyPr>
          <a:lstStyle>
            <a:lvl1pPr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C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38800" y="2590720"/>
            <a:ext cx="3881120" cy="1297119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5638800" y="4135041"/>
            <a:ext cx="3881120" cy="137167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3729990" y="1841440"/>
            <a:ext cx="1685290" cy="543561"/>
          </a:xfrm>
        </p:spPr>
        <p:txBody>
          <a:bodyPr>
            <a:normAutofit/>
          </a:bodyPr>
          <a:lstStyle>
            <a:lvl1pPr marL="0" indent="3175" algn="ctr">
              <a:lnSpc>
                <a:spcPct val="150000"/>
              </a:lnSpc>
              <a:buFontTx/>
              <a:buNone/>
              <a:defRPr sz="1400">
                <a:solidFill>
                  <a:schemeClr val="bg1"/>
                </a:solidFill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638800" y="1892240"/>
            <a:ext cx="3881120" cy="495359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3729990" y="2539919"/>
            <a:ext cx="1685290" cy="543561"/>
          </a:xfrm>
        </p:spPr>
        <p:txBody>
          <a:bodyPr>
            <a:normAutofit/>
          </a:bodyPr>
          <a:lstStyle>
            <a:lvl1pPr marL="0" indent="3175" algn="ctr">
              <a:lnSpc>
                <a:spcPct val="150000"/>
              </a:lnSpc>
              <a:buFontTx/>
              <a:buNone/>
              <a:defRPr sz="1400">
                <a:solidFill>
                  <a:schemeClr val="bg1"/>
                </a:solidFill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3729990" y="4084240"/>
            <a:ext cx="1685290" cy="543561"/>
          </a:xfrm>
        </p:spPr>
        <p:txBody>
          <a:bodyPr>
            <a:normAutofit/>
          </a:bodyPr>
          <a:lstStyle>
            <a:lvl1pPr marL="0" indent="3175" algn="ctr">
              <a:lnSpc>
                <a:spcPct val="150000"/>
              </a:lnSpc>
              <a:buFontTx/>
              <a:buNone/>
              <a:defRPr sz="1400">
                <a:solidFill>
                  <a:schemeClr val="bg1"/>
                </a:solidFill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reen_bttm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8316" y="5060315"/>
            <a:ext cx="2336508" cy="53333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127760" y="1351598"/>
            <a:ext cx="7538720" cy="371887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Media Placeholder 19"/>
          <p:cNvSpPr>
            <a:spLocks noGrp="1"/>
          </p:cNvSpPr>
          <p:nvPr>
            <p:ph type="media" sz="quarter" idx="13"/>
          </p:nvPr>
        </p:nvSpPr>
        <p:spPr>
          <a:xfrm>
            <a:off x="1210386" y="1452563"/>
            <a:ext cx="7334516" cy="3516312"/>
          </a:xfrm>
        </p:spPr>
        <p:txBody>
          <a:bodyPr>
            <a:normAutofit/>
          </a:bodyPr>
          <a:lstStyle>
            <a:lvl1pPr algn="ctr">
              <a:buFontTx/>
              <a:buNone/>
              <a:defRPr sz="1600"/>
            </a:lvl1pPr>
          </a:lstStyle>
          <a:p>
            <a:endParaRPr lang="en-US"/>
          </a:p>
        </p:txBody>
      </p:sp>
      <p:pic>
        <p:nvPicPr>
          <p:cNvPr id="24" name="Picture 23" descr="video_shadow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883" y="5070475"/>
            <a:ext cx="7564613" cy="7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450850" y="1778000"/>
            <a:ext cx="5722620" cy="3597275"/>
          </a:xfrm>
        </p:spPr>
        <p:txBody>
          <a:bodyPr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6369050" y="2346960"/>
            <a:ext cx="3060700" cy="3028314"/>
          </a:xfrm>
        </p:spPr>
        <p:txBody>
          <a:bodyPr>
            <a:no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1737360"/>
            <a:ext cx="6438900" cy="2032000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073400" y="4094480"/>
            <a:ext cx="6438900" cy="129032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video_shadow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783" y="5009515"/>
            <a:ext cx="5076937" cy="4946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1"/>
          <p:cNvSpPr>
            <a:spLocks noGrp="1"/>
          </p:cNvSpPr>
          <p:nvPr>
            <p:ph type="body" sz="quarter" idx="25"/>
          </p:nvPr>
        </p:nvSpPr>
        <p:spPr>
          <a:xfrm>
            <a:off x="6408420" y="1871273"/>
            <a:ext cx="3263888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31"/>
          <p:cNvSpPr>
            <a:spLocks noGrp="1"/>
          </p:cNvSpPr>
          <p:nvPr>
            <p:ph type="body" sz="quarter" idx="26"/>
          </p:nvPr>
        </p:nvSpPr>
        <p:spPr>
          <a:xfrm>
            <a:off x="6408423" y="2427059"/>
            <a:ext cx="3263888" cy="290513"/>
          </a:xfrm>
        </p:spPr>
        <p:txBody>
          <a:bodyPr>
            <a:noAutofit/>
          </a:bodyPr>
          <a:lstStyle>
            <a:lvl1pPr marL="115888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31"/>
          <p:cNvSpPr>
            <a:spLocks noGrp="1"/>
          </p:cNvSpPr>
          <p:nvPr>
            <p:ph type="body" sz="quarter" idx="27"/>
          </p:nvPr>
        </p:nvSpPr>
        <p:spPr>
          <a:xfrm>
            <a:off x="6408426" y="3041342"/>
            <a:ext cx="3263888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31"/>
          <p:cNvSpPr>
            <a:spLocks noGrp="1"/>
          </p:cNvSpPr>
          <p:nvPr>
            <p:ph type="body" sz="quarter" idx="28"/>
          </p:nvPr>
        </p:nvSpPr>
        <p:spPr>
          <a:xfrm>
            <a:off x="6408429" y="3667419"/>
            <a:ext cx="3263888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31"/>
          <p:cNvSpPr>
            <a:spLocks noGrp="1"/>
          </p:cNvSpPr>
          <p:nvPr>
            <p:ph type="body" sz="quarter" idx="29"/>
          </p:nvPr>
        </p:nvSpPr>
        <p:spPr>
          <a:xfrm>
            <a:off x="6408432" y="4293496"/>
            <a:ext cx="3263888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31"/>
          <p:cNvSpPr>
            <a:spLocks noGrp="1"/>
          </p:cNvSpPr>
          <p:nvPr>
            <p:ph type="body" sz="quarter" idx="30"/>
          </p:nvPr>
        </p:nvSpPr>
        <p:spPr>
          <a:xfrm>
            <a:off x="6408435" y="4923226"/>
            <a:ext cx="3263888" cy="290513"/>
          </a:xfrm>
        </p:spPr>
        <p:txBody>
          <a:bodyPr>
            <a:noAutofit/>
          </a:bodyPr>
          <a:lstStyle>
            <a:lvl1pPr marL="111125" indent="4763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95300" y="1779832"/>
            <a:ext cx="4930140" cy="3483047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31"/>
          </p:nvPr>
        </p:nvSpPr>
        <p:spPr>
          <a:xfrm>
            <a:off x="517653" y="1804216"/>
            <a:ext cx="4880355" cy="3432248"/>
          </a:xfrm>
        </p:spPr>
        <p:txBody>
          <a:bodyPr>
            <a:normAutofit/>
          </a:bodyPr>
          <a:lstStyle>
            <a:lvl1pPr algn="ctr">
              <a:buFontTx/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98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67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0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26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98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27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64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41"/>
            <a:ext cx="241458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6" y="274641"/>
            <a:ext cx="70786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2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71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083" y="3434080"/>
            <a:ext cx="3662680" cy="2032000"/>
          </a:xfrm>
        </p:spPr>
        <p:txBody>
          <a:bodyPr>
            <a:normAutofit/>
          </a:bodyPr>
          <a:lstStyle>
            <a:lvl1pPr marL="0" indent="3175">
              <a:lnSpc>
                <a:spcPct val="150000"/>
              </a:lnSpc>
              <a:buFontTx/>
              <a:buNone/>
              <a:defRPr sz="1400">
                <a:latin typeface="Museo 500" pitchFamily="50" charset="0"/>
              </a:defRPr>
            </a:lvl1pPr>
            <a:lvl2pPr>
              <a:buFontTx/>
              <a:buNone/>
              <a:defRPr sz="1400">
                <a:latin typeface="Museo 500" pitchFamily="50" charset="0"/>
              </a:defRPr>
            </a:lvl2pPr>
            <a:lvl3pPr>
              <a:buFontTx/>
              <a:buNone/>
              <a:defRPr sz="1400">
                <a:latin typeface="Museo 500" pitchFamily="50" charset="0"/>
              </a:defRPr>
            </a:lvl3pPr>
            <a:lvl4pPr>
              <a:buFontTx/>
              <a:buNone/>
              <a:defRPr sz="1400">
                <a:latin typeface="Museo 500" pitchFamily="50" charset="0"/>
              </a:defRPr>
            </a:lvl4pPr>
            <a:lvl5pPr>
              <a:buFontTx/>
              <a:buNone/>
              <a:defRPr sz="1400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073083" y="1920240"/>
            <a:ext cx="3662363" cy="1310640"/>
          </a:xfrm>
        </p:spPr>
        <p:txBody>
          <a:bodyPr>
            <a:normAutofit/>
          </a:bodyPr>
          <a:lstStyle>
            <a:lvl1pPr algn="ctr">
              <a:buFontTx/>
              <a:buNone/>
              <a:defRPr sz="1400">
                <a:latin typeface="Museo 500" pitchFamily="50" charset="0"/>
              </a:defRPr>
            </a:lvl1pPr>
          </a:lstStyle>
          <a:p>
            <a:r>
              <a:rPr lang="en-US"/>
              <a:t>Put Yout Logo Here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34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19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28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82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74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6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74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88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90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1737360"/>
            <a:ext cx="6438900" cy="2032000"/>
          </a:xfrm>
        </p:spPr>
        <p:txBody>
          <a:bodyPr>
            <a:normAutofit/>
          </a:bodyPr>
          <a:lstStyle>
            <a:lvl1pPr marL="0" indent="2580">
              <a:lnSpc>
                <a:spcPct val="150000"/>
              </a:lnSpc>
              <a:buFontTx/>
              <a:buNone/>
              <a:defRPr sz="1138">
                <a:latin typeface="Museo 500" pitchFamily="50" charset="0"/>
              </a:defRPr>
            </a:lvl1pPr>
            <a:lvl2pPr>
              <a:buFontTx/>
              <a:buNone/>
              <a:defRPr sz="1138">
                <a:latin typeface="Museo 500" pitchFamily="50" charset="0"/>
              </a:defRPr>
            </a:lvl2pPr>
            <a:lvl3pPr>
              <a:buFontTx/>
              <a:buNone/>
              <a:defRPr sz="1138">
                <a:latin typeface="Museo 500" pitchFamily="50" charset="0"/>
              </a:defRPr>
            </a:lvl3pPr>
            <a:lvl4pPr>
              <a:buFontTx/>
              <a:buNone/>
              <a:defRPr sz="1138">
                <a:latin typeface="Museo 500" pitchFamily="50" charset="0"/>
              </a:defRPr>
            </a:lvl4pPr>
            <a:lvl5pPr>
              <a:buFontTx/>
              <a:buNone/>
              <a:defRPr sz="1138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073400" y="4094480"/>
            <a:ext cx="6438900" cy="129032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138">
                <a:latin typeface="Museo 500" pitchFamily="50" charset="0"/>
              </a:defRPr>
            </a:lvl1pPr>
            <a:lvl2pPr>
              <a:buFontTx/>
              <a:buNone/>
              <a:defRPr sz="1138">
                <a:latin typeface="Museo 500" pitchFamily="50" charset="0"/>
              </a:defRPr>
            </a:lvl2pPr>
            <a:lvl3pPr>
              <a:buFontTx/>
              <a:buNone/>
              <a:defRPr sz="1138">
                <a:latin typeface="Museo 500" pitchFamily="50" charset="0"/>
              </a:defRPr>
            </a:lvl3pPr>
            <a:lvl4pPr>
              <a:buFontTx/>
              <a:buNone/>
              <a:defRPr sz="1138">
                <a:latin typeface="Museo 500" pitchFamily="50" charset="0"/>
              </a:defRPr>
            </a:lvl4pPr>
            <a:lvl5pPr>
              <a:buFontTx/>
              <a:buNone/>
              <a:defRPr sz="1138">
                <a:latin typeface="Museo 5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195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119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5334000" y="1772920"/>
            <a:ext cx="1447800" cy="144780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3233725" y="1783080"/>
            <a:ext cx="1447800" cy="144780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5334000" y="3841337"/>
            <a:ext cx="1447800" cy="144780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3233725" y="3851497"/>
            <a:ext cx="1447800" cy="144780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2743200" y="2506980"/>
            <a:ext cx="1752600" cy="1760220"/>
          </a:xfrm>
        </p:spPr>
        <p:txBody>
          <a:bodyPr>
            <a:normAutofit/>
          </a:bodyPr>
          <a:lstStyle>
            <a:lvl1pPr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6310" y="2625094"/>
            <a:ext cx="8420100" cy="1362075"/>
          </a:xfrm>
        </p:spPr>
        <p:txBody>
          <a:bodyPr anchor="t"/>
          <a:lstStyle>
            <a:lvl1pPr algn="ctr">
              <a:defRPr sz="40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6310" y="1824991"/>
            <a:ext cx="8420100" cy="8001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BF674-2183-A94D-A5BD-DC960E4E6B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social_icon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1439" y="5093204"/>
            <a:ext cx="7840996" cy="1764796"/>
          </a:xfrm>
          <a:prstGeom prst="rect">
            <a:avLst/>
          </a:prstGeom>
        </p:spPr>
      </p:pic>
      <p:pic>
        <p:nvPicPr>
          <p:cNvPr id="13" name="Picture 12" descr="footer_cover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028924"/>
            <a:ext cx="9906000" cy="2829076"/>
          </a:xfrm>
          <a:prstGeom prst="rect">
            <a:avLst/>
          </a:prstGeom>
        </p:spPr>
      </p:pic>
      <p:pic>
        <p:nvPicPr>
          <p:cNvPr id="14" name="Picture 13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6785" y="501649"/>
            <a:ext cx="1289307" cy="845822"/>
          </a:xfrm>
          <a:prstGeom prst="rect">
            <a:avLst/>
          </a:prstGeom>
        </p:spPr>
      </p:pic>
      <p:pic>
        <p:nvPicPr>
          <p:cNvPr id="15" name="Picture 14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56092" y="224096"/>
            <a:ext cx="846160" cy="555105"/>
          </a:xfrm>
          <a:prstGeom prst="rect">
            <a:avLst/>
          </a:prstGeom>
        </p:spPr>
      </p:pic>
      <p:pic>
        <p:nvPicPr>
          <p:cNvPr id="16" name="Picture 15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67103" y="224096"/>
            <a:ext cx="1289307" cy="845822"/>
          </a:xfrm>
          <a:prstGeom prst="rect">
            <a:avLst/>
          </a:prstGeom>
        </p:spPr>
      </p:pic>
      <p:pic>
        <p:nvPicPr>
          <p:cNvPr id="17" name="Picture 16" descr="cloud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5680" y="1076960"/>
            <a:ext cx="846160" cy="55510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1186D-8A4E-984B-93C7-7D523D2AAC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6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do we wo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 userDrawn="1">
            <p:ph idx="1"/>
          </p:nvPr>
        </p:nvSpPr>
        <p:spPr>
          <a:xfrm>
            <a:off x="1767840" y="1448118"/>
            <a:ext cx="6322060" cy="116840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FontTx/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To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0400" y="3046013"/>
            <a:ext cx="3455035" cy="437197"/>
          </a:xfrm>
        </p:spPr>
        <p:txBody>
          <a:bodyPr>
            <a:noAutofit/>
          </a:bodyPr>
          <a:lstStyle>
            <a:lvl1pPr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buFontTx/>
              <a:buNone/>
              <a:defRPr sz="1600"/>
            </a:lvl2pPr>
            <a:lvl3pPr>
              <a:buFontTx/>
              <a:buNone/>
              <a:defRPr sz="16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30400" y="3483210"/>
            <a:ext cx="3455035" cy="437197"/>
          </a:xfrm>
        </p:spPr>
        <p:txBody>
          <a:bodyPr>
            <a:noAutofit/>
          </a:bodyPr>
          <a:lstStyle>
            <a:lvl1pPr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>
              <a:buFontTx/>
              <a:buNone/>
              <a:defRPr sz="1600"/>
            </a:lvl2pPr>
            <a:lvl3pPr>
              <a:buFontTx/>
              <a:buNone/>
              <a:defRPr sz="16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07571"/>
            <a:ext cx="5181600" cy="1143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seo 5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18815" y="1883570"/>
            <a:ext cx="3455035" cy="437197"/>
          </a:xfrm>
        </p:spPr>
        <p:txBody>
          <a:bodyPr>
            <a:noAutofit/>
          </a:bodyPr>
          <a:lstStyle>
            <a:lvl1pPr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buFontTx/>
              <a:buNone/>
              <a:defRPr sz="1600"/>
            </a:lvl2pPr>
            <a:lvl3pPr>
              <a:buFontTx/>
              <a:buNone/>
              <a:defRPr sz="16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326640" y="2320767"/>
            <a:ext cx="5181599" cy="437197"/>
          </a:xfrm>
        </p:spPr>
        <p:txBody>
          <a:bodyPr>
            <a:noAutofit/>
          </a:bodyPr>
          <a:lstStyle>
            <a:lvl1pPr algn="ctr">
              <a:buFontTx/>
              <a:buNone/>
              <a:defRPr sz="3600">
                <a:solidFill>
                  <a:schemeClr val="bg1">
                    <a:lumMod val="50000"/>
                  </a:schemeClr>
                </a:solidFill>
              </a:defRPr>
            </a:lvl1pPr>
            <a:lvl2pPr>
              <a:buFontTx/>
              <a:buNone/>
              <a:defRPr sz="1600"/>
            </a:lvl2pPr>
            <a:lvl3pPr>
              <a:buFontTx/>
              <a:buNone/>
              <a:defRPr sz="16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212190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Relationship Id="rId35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1186D-8A4E-984B-93C7-7D523D2AAC90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BF674-2183-A94D-A5BD-DC960E4E6B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ckground.jpg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Picture 7" descr="social_icons_footer.png"/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675885" y="6240779"/>
            <a:ext cx="8554230" cy="617221"/>
          </a:xfrm>
          <a:prstGeom prst="rect">
            <a:avLst/>
          </a:prstGeom>
        </p:spPr>
      </p:pic>
      <p:pic>
        <p:nvPicPr>
          <p:cNvPr id="9" name="Picture 8" descr="right_footer.png"/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8214357" y="5486397"/>
            <a:ext cx="1691643" cy="1371603"/>
          </a:xfrm>
          <a:prstGeom prst="rect">
            <a:avLst/>
          </a:prstGeom>
        </p:spPr>
      </p:pic>
      <p:pic>
        <p:nvPicPr>
          <p:cNvPr id="10" name="Picture 9" descr="left_footer.png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0" y="5244081"/>
            <a:ext cx="2093980" cy="1613919"/>
          </a:xfrm>
          <a:prstGeom prst="rect">
            <a:avLst/>
          </a:prstGeom>
        </p:spPr>
      </p:pic>
      <p:pic>
        <p:nvPicPr>
          <p:cNvPr id="11" name="Picture 10" descr="twitbird.png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421940" y="5736141"/>
            <a:ext cx="498300" cy="342830"/>
          </a:xfrm>
          <a:prstGeom prst="rect">
            <a:avLst/>
          </a:prstGeom>
        </p:spPr>
      </p:pic>
      <p:sp>
        <p:nvSpPr>
          <p:cNvPr id="15" name="Oval 14">
            <a:hlinkClick r:id="" action="ppaction://hlinkshowjump?jump=nextslide"/>
          </p:cNvPr>
          <p:cNvSpPr/>
          <p:nvPr/>
        </p:nvSpPr>
        <p:spPr>
          <a:xfrm>
            <a:off x="9441180" y="6369489"/>
            <a:ext cx="351989" cy="35198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hevron 15"/>
          <p:cNvSpPr/>
          <p:nvPr/>
        </p:nvSpPr>
        <p:spPr>
          <a:xfrm>
            <a:off x="9576359" y="6448247"/>
            <a:ext cx="114684" cy="186770"/>
          </a:xfrm>
          <a:prstGeom prst="chevron">
            <a:avLst>
              <a:gd name="adj" fmla="val 72869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>
            <a:hlinkClick r:id="" action="ppaction://hlinkshowjump?jump=previousslide"/>
          </p:cNvPr>
          <p:cNvSpPr/>
          <p:nvPr userDrawn="1"/>
        </p:nvSpPr>
        <p:spPr>
          <a:xfrm rot="10800000">
            <a:off x="102671" y="6369489"/>
            <a:ext cx="351989" cy="35198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hevron 19">
            <a:hlinkClick r:id="" action="ppaction://hlinkshowjump?jump=previousslide"/>
          </p:cNvPr>
          <p:cNvSpPr/>
          <p:nvPr userDrawn="1"/>
        </p:nvSpPr>
        <p:spPr>
          <a:xfrm rot="10800000">
            <a:off x="204797" y="6455950"/>
            <a:ext cx="114684" cy="186770"/>
          </a:xfrm>
          <a:prstGeom prst="chevron">
            <a:avLst>
              <a:gd name="adj" fmla="val 72869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 descr="cloud.png"/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166785" y="501649"/>
            <a:ext cx="1289307" cy="845822"/>
          </a:xfrm>
          <a:prstGeom prst="rect">
            <a:avLst/>
          </a:prstGeom>
        </p:spPr>
      </p:pic>
      <p:pic>
        <p:nvPicPr>
          <p:cNvPr id="24" name="Picture 23" descr="cloud.png"/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1456092" y="224096"/>
            <a:ext cx="846160" cy="555105"/>
          </a:xfrm>
          <a:prstGeom prst="rect">
            <a:avLst/>
          </a:prstGeom>
        </p:spPr>
      </p:pic>
      <p:pic>
        <p:nvPicPr>
          <p:cNvPr id="25" name="Picture 24" descr="cloud.png"/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7867103" y="224096"/>
            <a:ext cx="1289307" cy="845822"/>
          </a:xfrm>
          <a:prstGeom prst="rect">
            <a:avLst/>
          </a:prstGeom>
        </p:spPr>
      </p:pic>
      <p:pic>
        <p:nvPicPr>
          <p:cNvPr id="26" name="Picture 25" descr="cloud.png"/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8795680" y="1076960"/>
            <a:ext cx="846160" cy="555105"/>
          </a:xfrm>
          <a:prstGeom prst="rect">
            <a:avLst/>
          </a:prstGeom>
        </p:spPr>
      </p:pic>
      <p:sp>
        <p:nvSpPr>
          <p:cNvPr id="33" name="Isosceles Triangle 32"/>
          <p:cNvSpPr/>
          <p:nvPr userDrawn="1"/>
        </p:nvSpPr>
        <p:spPr>
          <a:xfrm rot="16200000">
            <a:off x="2010886" y="5753033"/>
            <a:ext cx="166190" cy="235264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2806700" y="-198090"/>
            <a:ext cx="4116681" cy="1694004"/>
            <a:chOff x="2806700" y="-198090"/>
            <a:chExt cx="4116681" cy="1694004"/>
          </a:xfrm>
        </p:grpSpPr>
        <p:pic>
          <p:nvPicPr>
            <p:cNvPr id="17" name="Picture 16" descr="shadow.pn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700" y="658005"/>
              <a:ext cx="4116681" cy="837909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 userDrawn="1"/>
          </p:nvCxnSpPr>
          <p:spPr>
            <a:xfrm rot="5400000">
              <a:off x="2783600" y="264587"/>
              <a:ext cx="925354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rot="5400000">
              <a:off x="6076631" y="263396"/>
              <a:ext cx="92456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 userDrawn="1"/>
          </p:nvSpPr>
          <p:spPr>
            <a:xfrm>
              <a:off x="3047205" y="360710"/>
              <a:ext cx="3714750" cy="689032"/>
            </a:xfrm>
            <a:prstGeom prst="roundRect">
              <a:avLst>
                <a:gd name="adj" fmla="val 8025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200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51" r:id="rId6"/>
    <p:sldLayoutId id="2147483663" r:id="rId7"/>
    <p:sldLayoutId id="2147483664" r:id="rId8"/>
    <p:sldLayoutId id="2147483665" r:id="rId9"/>
    <p:sldLayoutId id="2147483666" r:id="rId10"/>
    <p:sldLayoutId id="2147483655" r:id="rId11"/>
    <p:sldLayoutId id="2147483667" r:id="rId12"/>
    <p:sldLayoutId id="2147483674" r:id="rId13"/>
    <p:sldLayoutId id="2147483669" r:id="rId14"/>
    <p:sldLayoutId id="2147483675" r:id="rId15"/>
    <p:sldLayoutId id="2147483670" r:id="rId16"/>
    <p:sldLayoutId id="2147483671" r:id="rId17"/>
    <p:sldLayoutId id="2147483672" r:id="rId18"/>
    <p:sldLayoutId id="2147483676" r:id="rId19"/>
    <p:sldLayoutId id="2147483673" r:id="rId20"/>
    <p:sldLayoutId id="2147483654" r:id="rId21"/>
    <p:sldLayoutId id="2147483652" r:id="rId22"/>
    <p:sldLayoutId id="2147483653" r:id="rId23"/>
    <p:sldLayoutId id="2147483656" r:id="rId24"/>
    <p:sldLayoutId id="2147483657" r:id="rId25"/>
    <p:sldLayoutId id="2147483658" r:id="rId26"/>
    <p:sldLayoutId id="2147483659" r:id="rId2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C8356-5A7A-2B41-B8A3-9AE91376C752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A366B-3C48-8D4A-AA17-4B2B5FEC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9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ichael@travelmedia.ie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itbi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406" y="3948540"/>
            <a:ext cx="743160" cy="5112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3741" y="300882"/>
            <a:ext cx="831197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b="1" dirty="0"/>
              <a:t>Utilizing               as a Distribution and Marketing Tool</a:t>
            </a:r>
            <a:br>
              <a:rPr lang="en-IE" sz="6000" b="1" dirty="0"/>
            </a:br>
            <a:r>
              <a:rPr lang="en-IE" sz="4000" b="1" dirty="0">
                <a:solidFill>
                  <a:srgbClr val="FF0000"/>
                </a:solidFill>
              </a:rPr>
              <a:t>100,000 views in 7 days or less</a:t>
            </a:r>
            <a:br>
              <a:rPr lang="en-IE" sz="48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 noon, Thursday 7</a:t>
            </a:r>
            <a:r>
              <a:rPr lang="en-IE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</a:t>
            </a:r>
            <a:r>
              <a:rPr lang="en-I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March 2019, ITB Berlin, </a:t>
            </a:r>
            <a:r>
              <a:rPr lang="en-I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eTravel</a:t>
            </a:r>
            <a:r>
              <a:rPr lang="en-I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World, Hall 7.1b, </a:t>
            </a:r>
            <a:r>
              <a:rPr lang="en-I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eTravel</a:t>
            </a:r>
            <a:r>
              <a:rPr lang="en-I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Lab</a:t>
            </a:r>
          </a:p>
          <a:p>
            <a:pPr algn="ctr"/>
            <a:endParaRPr lang="en-I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ga-I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@</a:t>
            </a:r>
            <a:r>
              <a:rPr lang="en-I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BTUK     @</a:t>
            </a:r>
            <a:r>
              <a:rPr lang="en-IE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travelmedia_ie</a:t>
            </a:r>
            <a:r>
              <a:rPr lang="en-I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ga-I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#</a:t>
            </a:r>
            <a:r>
              <a:rPr lang="en-IE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ITBBerlin</a:t>
            </a:r>
            <a:endParaRPr lang="en-IE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E2E19-F071-4B61-9C40-1FBF46CAC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040" y="-36576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3347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E0672BF-1FE4-4441-A7CE-2974AEAF2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323841"/>
            <a:ext cx="9702800" cy="4332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31" y="79775"/>
            <a:ext cx="2901732" cy="924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5380228" y="-52305"/>
            <a:ext cx="39004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100,000 +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1E13CF-215D-4E5F-85FC-F9531D834099}"/>
              </a:ext>
            </a:extLst>
          </p:cNvPr>
          <p:cNvSpPr/>
          <p:nvPr/>
        </p:nvSpPr>
        <p:spPr>
          <a:xfrm>
            <a:off x="2164080" y="1930400"/>
            <a:ext cx="3931920" cy="12395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48533-7228-410D-B0AD-B40265E1B0A1}"/>
              </a:ext>
            </a:extLst>
          </p:cNvPr>
          <p:cNvSpPr/>
          <p:nvPr/>
        </p:nvSpPr>
        <p:spPr>
          <a:xfrm>
            <a:off x="2164080" y="3429000"/>
            <a:ext cx="6827520" cy="17525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8A946B-553B-4F97-AD0A-D4059F1013AB}"/>
              </a:ext>
            </a:extLst>
          </p:cNvPr>
          <p:cNvCxnSpPr/>
          <p:nvPr/>
        </p:nvCxnSpPr>
        <p:spPr>
          <a:xfrm flipV="1">
            <a:off x="5695633" y="3837939"/>
            <a:ext cx="3088640" cy="9347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8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89849A4-8B81-4164-8CBB-F745C4EB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163830"/>
            <a:ext cx="9613900" cy="4559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1E13CF-215D-4E5F-85FC-F9531D834099}"/>
              </a:ext>
            </a:extLst>
          </p:cNvPr>
          <p:cNvSpPr/>
          <p:nvPr/>
        </p:nvSpPr>
        <p:spPr>
          <a:xfrm>
            <a:off x="117475" y="1990724"/>
            <a:ext cx="4678045" cy="9658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8A946B-553B-4F97-AD0A-D4059F1013AB}"/>
              </a:ext>
            </a:extLst>
          </p:cNvPr>
          <p:cNvCxnSpPr>
            <a:cxnSpLocks/>
          </p:cNvCxnSpPr>
          <p:nvPr/>
        </p:nvCxnSpPr>
        <p:spPr>
          <a:xfrm flipV="1">
            <a:off x="4182110" y="2237423"/>
            <a:ext cx="410210" cy="41211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7D987-8881-431A-82AA-77565C07B695}"/>
              </a:ext>
            </a:extLst>
          </p:cNvPr>
          <p:cNvSpPr/>
          <p:nvPr/>
        </p:nvSpPr>
        <p:spPr>
          <a:xfrm>
            <a:off x="5055235" y="1990724"/>
            <a:ext cx="4678045" cy="9658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F354DF-736C-4C45-8E40-CCDD7A22D87A}"/>
              </a:ext>
            </a:extLst>
          </p:cNvPr>
          <p:cNvSpPr/>
          <p:nvPr/>
        </p:nvSpPr>
        <p:spPr>
          <a:xfrm>
            <a:off x="5085715" y="3697604"/>
            <a:ext cx="4678045" cy="9658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738A9-081D-47E5-A9A2-4DE8FD9B9ED5}"/>
              </a:ext>
            </a:extLst>
          </p:cNvPr>
          <p:cNvSpPr/>
          <p:nvPr/>
        </p:nvSpPr>
        <p:spPr>
          <a:xfrm>
            <a:off x="117475" y="3687444"/>
            <a:ext cx="4678045" cy="9658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A5B896-1DAE-4C25-B782-038D3B09D2B6}"/>
              </a:ext>
            </a:extLst>
          </p:cNvPr>
          <p:cNvSpPr txBox="1"/>
          <p:nvPr/>
        </p:nvSpPr>
        <p:spPr>
          <a:xfrm>
            <a:off x="1503680" y="3779520"/>
            <a:ext cx="191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</a:rPr>
              <a:t>1m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644DF2-4835-4F37-B8DF-09E3B1155863}"/>
              </a:ext>
            </a:extLst>
          </p:cNvPr>
          <p:cNvSpPr txBox="1"/>
          <p:nvPr/>
        </p:nvSpPr>
        <p:spPr>
          <a:xfrm>
            <a:off x="1493520" y="2103120"/>
            <a:ext cx="191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</a:rPr>
              <a:t>2.5m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CAB1C2-2CCE-4BA0-A292-8D0C19679AFF}"/>
              </a:ext>
            </a:extLst>
          </p:cNvPr>
          <p:cNvSpPr txBox="1"/>
          <p:nvPr/>
        </p:nvSpPr>
        <p:spPr>
          <a:xfrm>
            <a:off x="5831840" y="3810000"/>
            <a:ext cx="266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</a:rPr>
              <a:t>revenue 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4508EF-DE5A-400C-9FFA-30BE2833B1CE}"/>
              </a:ext>
            </a:extLst>
          </p:cNvPr>
          <p:cNvSpPr txBox="1"/>
          <p:nvPr/>
        </p:nvSpPr>
        <p:spPr>
          <a:xfrm>
            <a:off x="5110482" y="2123440"/>
            <a:ext cx="338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</a:rPr>
              <a:t>duration+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DE5F00-6814-4070-A8B9-76BD1E31A4EE}"/>
              </a:ext>
            </a:extLst>
          </p:cNvPr>
          <p:cNvCxnSpPr>
            <a:cxnSpLocks/>
          </p:cNvCxnSpPr>
          <p:nvPr/>
        </p:nvCxnSpPr>
        <p:spPr>
          <a:xfrm flipV="1">
            <a:off x="4129405" y="3927406"/>
            <a:ext cx="410210" cy="41211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364429-E5F9-4B26-955C-083785EDA8CF}"/>
              </a:ext>
            </a:extLst>
          </p:cNvPr>
          <p:cNvCxnSpPr>
            <a:cxnSpLocks/>
          </p:cNvCxnSpPr>
          <p:nvPr/>
        </p:nvCxnSpPr>
        <p:spPr>
          <a:xfrm flipV="1">
            <a:off x="9097963" y="2222148"/>
            <a:ext cx="410210" cy="41211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EDEE7D-5A50-4ED3-8BC1-F69659C5F891}"/>
              </a:ext>
            </a:extLst>
          </p:cNvPr>
          <p:cNvCxnSpPr>
            <a:cxnSpLocks/>
          </p:cNvCxnSpPr>
          <p:nvPr/>
        </p:nvCxnSpPr>
        <p:spPr>
          <a:xfrm flipV="1">
            <a:off x="8892858" y="3927406"/>
            <a:ext cx="410210" cy="41211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383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7B6C87-A99E-4766-A875-2B13D6B5B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597" y="837979"/>
            <a:ext cx="7387668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3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71" y="223259"/>
            <a:ext cx="2901732" cy="924765"/>
          </a:xfrm>
          <a:prstGeom prst="rect">
            <a:avLst/>
          </a:prstGeom>
        </p:spPr>
      </p:pic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id="{9FF2C3F2-2481-42F0-ADA5-B54B79DF9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257" y="1544320"/>
            <a:ext cx="4354830" cy="2510790"/>
          </a:xfrm>
          <a:prstGeom prst="rect">
            <a:avLst/>
          </a:prstGeom>
        </p:spPr>
      </p:pic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7B5C7817-267D-433D-82C2-CC5EB776F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16" y="1568450"/>
            <a:ext cx="4354830" cy="2446020"/>
          </a:xfrm>
          <a:prstGeom prst="rect">
            <a:avLst/>
          </a:prstGeom>
        </p:spPr>
      </p:pic>
      <p:pic>
        <p:nvPicPr>
          <p:cNvPr id="13" name="Picture 12" descr="A person lying on a bed&#10;&#10;Description automatically generated">
            <a:extLst>
              <a:ext uri="{FF2B5EF4-FFF2-40B4-BE49-F238E27FC236}">
                <a16:creationId xmlns:a16="http://schemas.microsoft.com/office/drawing/2014/main" id="{D0FF9503-79FE-4FD7-B5BD-92BB14AF5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36" y="4131310"/>
            <a:ext cx="4309110" cy="2392680"/>
          </a:xfrm>
          <a:prstGeom prst="rect">
            <a:avLst/>
          </a:prstGeom>
        </p:spPr>
      </p:pic>
      <p:pic>
        <p:nvPicPr>
          <p:cNvPr id="15" name="Picture 14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E66A9EF9-A5AF-4C67-BB29-9C6F858F4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4164330"/>
            <a:ext cx="4394200" cy="23596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A1FAFF7-B30C-4477-B112-AED04EF3768D}"/>
              </a:ext>
            </a:extLst>
          </p:cNvPr>
          <p:cNvSpPr/>
          <p:nvPr/>
        </p:nvSpPr>
        <p:spPr>
          <a:xfrm>
            <a:off x="4622657" y="85476"/>
            <a:ext cx="43855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080016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19" y="79775"/>
            <a:ext cx="2901732" cy="924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4140088" y="-52305"/>
            <a:ext cx="535069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Perth London</a:t>
            </a:r>
          </a:p>
        </p:txBody>
      </p:sp>
      <p:pic>
        <p:nvPicPr>
          <p:cNvPr id="7" name="Picture 6" descr="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37561A5E-3C2A-4C0F-B473-5C39F1A23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4" y="1300424"/>
            <a:ext cx="6190933" cy="344900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457200" dist="317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erson sitting in a chair in front of a computer&#10;&#10;Description automatically generated">
            <a:extLst>
              <a:ext uri="{FF2B5EF4-FFF2-40B4-BE49-F238E27FC236}">
                <a16:creationId xmlns:a16="http://schemas.microsoft.com/office/drawing/2014/main" id="{BD276502-4F44-4560-A28D-4873A9FBD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150" y="3024925"/>
            <a:ext cx="6147753" cy="3459798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457200" dist="317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545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31" y="79775"/>
            <a:ext cx="2901732" cy="924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5380228" y="-52305"/>
            <a:ext cx="39004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100,000 +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FB0E225-43E1-4FC6-8156-44116FE1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" y="1292795"/>
            <a:ext cx="9682480" cy="51868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1E13CF-215D-4E5F-85FC-F9531D834099}"/>
              </a:ext>
            </a:extLst>
          </p:cNvPr>
          <p:cNvSpPr/>
          <p:nvPr/>
        </p:nvSpPr>
        <p:spPr>
          <a:xfrm>
            <a:off x="2164080" y="1930400"/>
            <a:ext cx="3931920" cy="12395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48533-7228-410D-B0AD-B40265E1B0A1}"/>
              </a:ext>
            </a:extLst>
          </p:cNvPr>
          <p:cNvSpPr/>
          <p:nvPr/>
        </p:nvSpPr>
        <p:spPr>
          <a:xfrm>
            <a:off x="2377440" y="3698240"/>
            <a:ext cx="629920" cy="148335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DCF9E3-EF97-4A5F-ADA4-16B0FF615D1C}"/>
              </a:ext>
            </a:extLst>
          </p:cNvPr>
          <p:cNvSpPr/>
          <p:nvPr/>
        </p:nvSpPr>
        <p:spPr>
          <a:xfrm>
            <a:off x="2164080" y="5730240"/>
            <a:ext cx="7609840" cy="89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637AB0-93DF-4119-82FF-28D6A7C1C315}"/>
              </a:ext>
            </a:extLst>
          </p:cNvPr>
          <p:cNvCxnSpPr>
            <a:cxnSpLocks/>
          </p:cNvCxnSpPr>
          <p:nvPr/>
        </p:nvCxnSpPr>
        <p:spPr>
          <a:xfrm flipH="1" flipV="1">
            <a:off x="5380228" y="2802807"/>
            <a:ext cx="1442722" cy="14991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570C9CB-5898-4165-AA4F-46F5873CC04B}"/>
              </a:ext>
            </a:extLst>
          </p:cNvPr>
          <p:cNvSpPr txBox="1"/>
          <p:nvPr/>
        </p:nvSpPr>
        <p:spPr>
          <a:xfrm>
            <a:off x="6822441" y="2579287"/>
            <a:ext cx="1844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b="1" dirty="0">
                <a:solidFill>
                  <a:srgbClr val="FF0000"/>
                </a:solidFill>
              </a:rPr>
              <a:t>5K</a:t>
            </a:r>
          </a:p>
        </p:txBody>
      </p:sp>
    </p:spTree>
    <p:extLst>
      <p:ext uri="{BB962C8B-B14F-4D97-AF65-F5344CB8AC3E}">
        <p14:creationId xmlns:p14="http://schemas.microsoft.com/office/powerpoint/2010/main" val="64324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4866E5B-9DF9-48AD-906C-941BA6AC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210" y="-71669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27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A66D8C-7644-4888-959D-E1C62CB48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3" y="6"/>
            <a:ext cx="100426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7868" y="27246"/>
            <a:ext cx="8484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POP QUIZ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987402" y="1751735"/>
            <a:ext cx="8891166" cy="4017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US" altLang="en-US" b="1" u="sng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6" y="1281676"/>
            <a:ext cx="9746488" cy="495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EEEB9B-78A6-4D85-9BE3-6A5A7391C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7" y="1288999"/>
            <a:ext cx="9641840" cy="5715000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7ADB4E7-5184-4BC4-9E53-D11981295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5" y="1252088"/>
            <a:ext cx="9753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76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8" y="0"/>
            <a:ext cx="9404218" cy="7017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0273" y="1304144"/>
            <a:ext cx="774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(Click here to edit Title)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755" y="1918741"/>
            <a:ext cx="848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(Click here to edit body)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554" y="1673476"/>
            <a:ext cx="3160846" cy="2511152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8338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4866E5B-9DF9-48AD-906C-941BA6AC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210" y="-1956212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B6B9BC-3B90-4739-A590-C43F8F987215}"/>
              </a:ext>
            </a:extLst>
          </p:cNvPr>
          <p:cNvSpPr txBox="1"/>
          <p:nvPr/>
        </p:nvSpPr>
        <p:spPr>
          <a:xfrm>
            <a:off x="-121920" y="3556000"/>
            <a:ext cx="1013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900" b="1" dirty="0">
                <a:solidFill>
                  <a:srgbClr val="FF0000"/>
                </a:solidFill>
              </a:rPr>
              <a:t>Search Engine   </a:t>
            </a:r>
            <a:r>
              <a:rPr lang="en-IE" sz="3900" b="1" dirty="0"/>
              <a:t>Social Media</a:t>
            </a:r>
            <a:r>
              <a:rPr lang="en-IE" sz="3900" b="1" dirty="0">
                <a:solidFill>
                  <a:srgbClr val="FF0000"/>
                </a:solidFill>
              </a:rPr>
              <a:t>  (News) Television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A48A2-C204-47EC-B3E7-0239E67E508B}"/>
              </a:ext>
            </a:extLst>
          </p:cNvPr>
          <p:cNvSpPr txBox="1"/>
          <p:nvPr/>
        </p:nvSpPr>
        <p:spPr>
          <a:xfrm>
            <a:off x="2865120" y="3540145"/>
            <a:ext cx="55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986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itbi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406" y="3948540"/>
            <a:ext cx="743160" cy="511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5" y="2099454"/>
            <a:ext cx="6962775" cy="15859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373286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b="1" dirty="0"/>
              <a:t>Michael Collins          Tom Otley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C8B53-B5FD-4B95-9315-91C2B422C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300" y="393157"/>
            <a:ext cx="4705512" cy="149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123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4866E5B-9DF9-48AD-906C-941BA6AC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032" y="4490588"/>
            <a:ext cx="3464560" cy="3256692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7C48297-681A-4242-8860-B7687D706C1E}"/>
              </a:ext>
            </a:extLst>
          </p:cNvPr>
          <p:cNvSpPr txBox="1">
            <a:spLocks/>
          </p:cNvSpPr>
          <p:nvPr/>
        </p:nvSpPr>
        <p:spPr>
          <a:xfrm>
            <a:off x="314959" y="308451"/>
            <a:ext cx="9204961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  <a:defRPr/>
            </a:pPr>
            <a:r>
              <a:rPr lang="en-IE" altLang="en-US" sz="2500" dirty="0"/>
              <a:t>Most subscribed non-music channel is the </a:t>
            </a:r>
            <a:r>
              <a:rPr lang="en-IE" altLang="en-US" sz="2500" dirty="0">
                <a:solidFill>
                  <a:srgbClr val="FF0000"/>
                </a:solidFill>
              </a:rPr>
              <a:t>how-to channel 5-Minute Crafts</a:t>
            </a:r>
            <a:r>
              <a:rPr lang="en-IE" altLang="en-US" sz="2500" dirty="0"/>
              <a:t>. </a:t>
            </a:r>
            <a:br>
              <a:rPr lang="en-IE" altLang="en-US" sz="2500" dirty="0"/>
            </a:br>
            <a:endParaRPr lang="en-IE" altLang="en-US" sz="2500" dirty="0"/>
          </a:p>
          <a:p>
            <a:pPr marL="742950" indent="-742950" algn="l">
              <a:buAutoNum type="arabicPeriod"/>
              <a:defRPr/>
            </a:pPr>
            <a:r>
              <a:rPr lang="en-IE" altLang="en-US" sz="2500" dirty="0"/>
              <a:t>Searches of “</a:t>
            </a:r>
            <a:r>
              <a:rPr lang="en-IE" altLang="en-US" sz="2500" dirty="0">
                <a:solidFill>
                  <a:srgbClr val="FF0000"/>
                </a:solidFill>
              </a:rPr>
              <a:t>how to</a:t>
            </a:r>
            <a:r>
              <a:rPr lang="en-IE" altLang="en-US" sz="2500" dirty="0"/>
              <a:t>” videos on YouTube are growing </a:t>
            </a:r>
            <a:r>
              <a:rPr lang="en-IE" altLang="en-US" sz="2500" dirty="0">
                <a:solidFill>
                  <a:srgbClr val="FF0000"/>
                </a:solidFill>
              </a:rPr>
              <a:t>70%</a:t>
            </a:r>
            <a:r>
              <a:rPr lang="en-IE" altLang="en-US" sz="2500" dirty="0"/>
              <a:t> year on year.</a:t>
            </a:r>
            <a:br>
              <a:rPr lang="en-IE" altLang="en-US" sz="2500" dirty="0"/>
            </a:br>
            <a:endParaRPr lang="en-IE" altLang="en-US" sz="2500" dirty="0"/>
          </a:p>
          <a:p>
            <a:pPr marL="742950" indent="-742950" algn="l">
              <a:buAutoNum type="arabicPeriod"/>
              <a:defRPr/>
            </a:pPr>
            <a:r>
              <a:rPr lang="en-IE" altLang="en-US" sz="2500" dirty="0"/>
              <a:t>We watch over </a:t>
            </a:r>
            <a:r>
              <a:rPr lang="en-IE" altLang="en-US" sz="2500" dirty="0">
                <a:solidFill>
                  <a:srgbClr val="FF0000"/>
                </a:solidFill>
              </a:rPr>
              <a:t>1 billion</a:t>
            </a:r>
            <a:r>
              <a:rPr lang="en-IE" altLang="en-US" sz="2500" dirty="0"/>
              <a:t> hours of YouTube videos a day, more than </a:t>
            </a:r>
            <a:r>
              <a:rPr lang="en-IE" altLang="en-US" sz="2500" dirty="0">
                <a:solidFill>
                  <a:srgbClr val="FF0000"/>
                </a:solidFill>
              </a:rPr>
              <a:t>Netflix and Facebook</a:t>
            </a:r>
            <a:r>
              <a:rPr lang="en-IE" altLang="en-US" sz="2500" dirty="0"/>
              <a:t> video combined (no cost).</a:t>
            </a:r>
            <a:br>
              <a:rPr lang="en-IE" altLang="en-US" sz="2500" dirty="0"/>
            </a:br>
            <a:endParaRPr lang="en-IE" altLang="en-US" sz="2500" dirty="0"/>
          </a:p>
          <a:p>
            <a:pPr marL="742950" indent="-742950" algn="l">
              <a:buAutoNum type="arabicPeriod"/>
              <a:defRPr/>
            </a:pPr>
            <a:r>
              <a:rPr lang="en-IE" altLang="en-US" sz="2500" dirty="0"/>
              <a:t>60% of us prefer </a:t>
            </a:r>
            <a:r>
              <a:rPr lang="en-IE" altLang="en-US" sz="2500" dirty="0">
                <a:solidFill>
                  <a:srgbClr val="FF0000"/>
                </a:solidFill>
              </a:rPr>
              <a:t>online video platforms</a:t>
            </a:r>
            <a:r>
              <a:rPr lang="en-IE" altLang="en-US" sz="2500" dirty="0"/>
              <a:t> to live TV.</a:t>
            </a:r>
            <a:br>
              <a:rPr lang="en-IE" altLang="en-US" sz="2500" dirty="0"/>
            </a:br>
            <a:endParaRPr lang="en-IE" altLang="en-US" sz="2500" dirty="0"/>
          </a:p>
          <a:p>
            <a:pPr marL="742950" indent="-742950" algn="l">
              <a:buAutoNum type="arabicPeriod"/>
              <a:defRPr/>
            </a:pPr>
            <a:r>
              <a:rPr lang="en-IE" altLang="en-US" sz="2500" dirty="0"/>
              <a:t>In an average month, 80% of 18-49 year-olds watch YouTube.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9BE72-E07F-4577-A3D2-0E58886D0166}"/>
              </a:ext>
            </a:extLst>
          </p:cNvPr>
          <p:cNvSpPr txBox="1"/>
          <p:nvPr/>
        </p:nvSpPr>
        <p:spPr>
          <a:xfrm>
            <a:off x="0" y="6400800"/>
            <a:ext cx="36474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50" dirty="0"/>
              <a:t>Source:</a:t>
            </a:r>
            <a:br>
              <a:rPr lang="en-IE" sz="1050" dirty="0"/>
            </a:br>
            <a:r>
              <a:rPr lang="en-IE" sz="1050" dirty="0"/>
              <a:t>https://www.brandwatch.com/blog/youtube-stats/</a:t>
            </a:r>
          </a:p>
          <a:p>
            <a:endParaRPr lang="en-IE" sz="1050" dirty="0"/>
          </a:p>
        </p:txBody>
      </p:sp>
    </p:spTree>
    <p:extLst>
      <p:ext uri="{BB962C8B-B14F-4D97-AF65-F5344CB8AC3E}">
        <p14:creationId xmlns:p14="http://schemas.microsoft.com/office/powerpoint/2010/main" val="174164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9287C-04CA-48F3-834A-56A8B0C9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82709"/>
            <a:ext cx="8915400" cy="1143000"/>
          </a:xfrm>
        </p:spPr>
        <p:txBody>
          <a:bodyPr>
            <a:normAutofit/>
          </a:bodyPr>
          <a:lstStyle/>
          <a:p>
            <a:r>
              <a:rPr lang="en-IE" dirty="0"/>
              <a:t>play first 05:52 to 06:34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F283D1B-D1EB-4E80-9CC1-602E0FE968D9}"/>
              </a:ext>
            </a:extLst>
          </p:cNvPr>
          <p:cNvSpPr txBox="1">
            <a:spLocks/>
          </p:cNvSpPr>
          <p:nvPr/>
        </p:nvSpPr>
        <p:spPr>
          <a:xfrm>
            <a:off x="204404" y="2360771"/>
            <a:ext cx="9497192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800" dirty="0"/>
              <a:t>https://youtu.be/1JXkUYX57Jw</a:t>
            </a:r>
          </a:p>
        </p:txBody>
      </p:sp>
    </p:spTree>
    <p:extLst>
      <p:ext uri="{BB962C8B-B14F-4D97-AF65-F5344CB8AC3E}">
        <p14:creationId xmlns:p14="http://schemas.microsoft.com/office/powerpoint/2010/main" val="3351497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62C933-D63A-4718-B3C9-571844F081D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771144" y="1352912"/>
            <a:ext cx="42016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Do Not Dump and Run on YouTube</a:t>
            </a:r>
          </a:p>
        </p:txBody>
      </p:sp>
      <p:pic>
        <p:nvPicPr>
          <p:cNvPr id="3074" name="Picture 2" descr="C:\Users\Michael\Downloads\Untitled design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76" y="1227579"/>
            <a:ext cx="4571429" cy="45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717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E7DBE4-66E6-4904-8B56-2C0255426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7550"/>
            <a:ext cx="9702800" cy="63843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344D3C-886C-4124-9E9F-FB1DE52EB8D1}"/>
              </a:ext>
            </a:extLst>
          </p:cNvPr>
          <p:cNvSpPr/>
          <p:nvPr/>
        </p:nvSpPr>
        <p:spPr>
          <a:xfrm>
            <a:off x="1148080" y="87550"/>
            <a:ext cx="1981200" cy="38997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2ABC45-5FD0-4B90-AC42-7EC55EAF42CB}"/>
              </a:ext>
            </a:extLst>
          </p:cNvPr>
          <p:cNvSpPr/>
          <p:nvPr/>
        </p:nvSpPr>
        <p:spPr>
          <a:xfrm>
            <a:off x="4297680" y="1997630"/>
            <a:ext cx="1981200" cy="31128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F6740-2B7B-4146-8D8B-8E13D6861CC9}"/>
              </a:ext>
            </a:extLst>
          </p:cNvPr>
          <p:cNvSpPr/>
          <p:nvPr/>
        </p:nvSpPr>
        <p:spPr>
          <a:xfrm>
            <a:off x="1148080" y="5238670"/>
            <a:ext cx="4826000" cy="112149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Arrow: U-Turn 14">
            <a:extLst>
              <a:ext uri="{FF2B5EF4-FFF2-40B4-BE49-F238E27FC236}">
                <a16:creationId xmlns:a16="http://schemas.microsoft.com/office/drawing/2014/main" id="{B6672A5F-3881-49D6-9272-0F9ED3754F2C}"/>
              </a:ext>
            </a:extLst>
          </p:cNvPr>
          <p:cNvSpPr/>
          <p:nvPr/>
        </p:nvSpPr>
        <p:spPr>
          <a:xfrm flipH="1" flipV="1">
            <a:off x="1209040" y="947260"/>
            <a:ext cx="1818640" cy="678340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55358-CDB7-41D2-8402-AC93E8780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" y="-44530"/>
            <a:ext cx="9906000" cy="5572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344D3C-886C-4124-9E9F-FB1DE52EB8D1}"/>
              </a:ext>
            </a:extLst>
          </p:cNvPr>
          <p:cNvSpPr/>
          <p:nvPr/>
        </p:nvSpPr>
        <p:spPr>
          <a:xfrm>
            <a:off x="1148080" y="87549"/>
            <a:ext cx="1259840" cy="4198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2ABC45-5FD0-4B90-AC42-7EC55EAF42CB}"/>
              </a:ext>
            </a:extLst>
          </p:cNvPr>
          <p:cNvSpPr/>
          <p:nvPr/>
        </p:nvSpPr>
        <p:spPr>
          <a:xfrm>
            <a:off x="1066800" y="2438400"/>
            <a:ext cx="1767840" cy="23774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F6740-2B7B-4146-8D8B-8E13D6861CC9}"/>
              </a:ext>
            </a:extLst>
          </p:cNvPr>
          <p:cNvSpPr/>
          <p:nvPr/>
        </p:nvSpPr>
        <p:spPr>
          <a:xfrm>
            <a:off x="1219200" y="1219200"/>
            <a:ext cx="4643120" cy="8331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663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8" y="0"/>
            <a:ext cx="9404218" cy="7017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0273" y="1304144"/>
            <a:ext cx="774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(Click here to edit Title)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755" y="1918741"/>
            <a:ext cx="848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(Click here to edit body)</a:t>
            </a:r>
          </a:p>
        </p:txBody>
      </p:sp>
      <p:pic>
        <p:nvPicPr>
          <p:cNvPr id="2050" name="Picture 2" descr="C:\Users\Michael\Downloads\social network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-227013"/>
            <a:ext cx="9752013" cy="73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2670049"/>
            <a:ext cx="276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200" b="1" dirty="0"/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337154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E91ACD5-13DB-42F4-8EDB-69DB93B474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19C0A-313A-4718-88EF-6927D297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"/>
            <a:ext cx="9906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1AD0A-B7D5-4D0B-9D63-8E69D5FAC036}"/>
              </a:ext>
            </a:extLst>
          </p:cNvPr>
          <p:cNvSpPr txBox="1"/>
          <p:nvPr/>
        </p:nvSpPr>
        <p:spPr>
          <a:xfrm>
            <a:off x="4429760" y="-20320"/>
            <a:ext cx="54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>
                <a:solidFill>
                  <a:srgbClr val="FF0000"/>
                </a:solidFill>
              </a:rPr>
              <a:t>Traffic sources - ANALYTICS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4A1DAA9-8C65-4ED6-A74B-7E9DFE3A94CC}"/>
              </a:ext>
            </a:extLst>
          </p:cNvPr>
          <p:cNvSpPr/>
          <p:nvPr/>
        </p:nvSpPr>
        <p:spPr>
          <a:xfrm rot="3528154" flipH="1">
            <a:off x="700918" y="2617755"/>
            <a:ext cx="864235" cy="3016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C948C2-0950-4738-93F5-F5A3426EC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62" y="1403939"/>
            <a:ext cx="8309039" cy="254920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71B4FA8-F633-4748-8561-AF7ACD35980F}"/>
              </a:ext>
            </a:extLst>
          </p:cNvPr>
          <p:cNvCxnSpPr>
            <a:cxnSpLocks/>
          </p:cNvCxnSpPr>
          <p:nvPr/>
        </p:nvCxnSpPr>
        <p:spPr>
          <a:xfrm flipH="1" flipV="1">
            <a:off x="8155570" y="1986768"/>
            <a:ext cx="693790" cy="7818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7B8B86-B064-4A3E-965A-D7C8827603D6}"/>
              </a:ext>
            </a:extLst>
          </p:cNvPr>
          <p:cNvCxnSpPr>
            <a:cxnSpLocks/>
          </p:cNvCxnSpPr>
          <p:nvPr/>
        </p:nvCxnSpPr>
        <p:spPr>
          <a:xfrm flipH="1" flipV="1">
            <a:off x="8222324" y="2434533"/>
            <a:ext cx="693790" cy="7818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AC1740-07EE-44FD-9D32-C15C0095CE81}"/>
              </a:ext>
            </a:extLst>
          </p:cNvPr>
          <p:cNvCxnSpPr>
            <a:cxnSpLocks/>
          </p:cNvCxnSpPr>
          <p:nvPr/>
        </p:nvCxnSpPr>
        <p:spPr>
          <a:xfrm flipH="1" flipV="1">
            <a:off x="2699650" y="2043617"/>
            <a:ext cx="693790" cy="7818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39CF3D-EE17-4248-ABA7-98BCC9CCD701}"/>
              </a:ext>
            </a:extLst>
          </p:cNvPr>
          <p:cNvCxnSpPr>
            <a:cxnSpLocks/>
          </p:cNvCxnSpPr>
          <p:nvPr/>
        </p:nvCxnSpPr>
        <p:spPr>
          <a:xfrm flipH="1" flipV="1">
            <a:off x="2525448" y="2545568"/>
            <a:ext cx="693790" cy="7818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9287C-04CA-48F3-834A-56A8B0C9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82709"/>
            <a:ext cx="8915400" cy="1143000"/>
          </a:xfrm>
        </p:spPr>
        <p:txBody>
          <a:bodyPr/>
          <a:lstStyle/>
          <a:p>
            <a:r>
              <a:rPr lang="en-IE" b="1" dirty="0">
                <a:solidFill>
                  <a:srgbClr val="FF0000"/>
                </a:solidFill>
              </a:rPr>
              <a:t>5</a:t>
            </a:r>
            <a:r>
              <a:rPr lang="en-IE" b="1" dirty="0"/>
              <a:t>P</a:t>
            </a:r>
            <a:r>
              <a:rPr lang="en-IE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F283D1B-D1EB-4E80-9CC1-602E0FE968D9}"/>
              </a:ext>
            </a:extLst>
          </p:cNvPr>
          <p:cNvSpPr txBox="1">
            <a:spLocks/>
          </p:cNvSpPr>
          <p:nvPr/>
        </p:nvSpPr>
        <p:spPr>
          <a:xfrm>
            <a:off x="276728" y="958691"/>
            <a:ext cx="9497192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roper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rior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lanning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revents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iss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oor </a:t>
            </a: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dirty="0"/>
              <a:t>erformance</a:t>
            </a:r>
            <a:r>
              <a:rPr lang="en-US" altLang="en-US" sz="2800" dirty="0"/>
              <a:t>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CHANNEL</a:t>
            </a:r>
            <a:r>
              <a:rPr lang="en-US" altLang="en-US" sz="2800" dirty="0"/>
              <a:t>: Setup channel - link website, Verify channel, Google Analytics, unique </a:t>
            </a:r>
            <a:r>
              <a:rPr lang="en-US" altLang="en-US" sz="2800" dirty="0" err="1"/>
              <a:t>url</a:t>
            </a:r>
            <a:r>
              <a:rPr lang="en-US" altLang="en-US" sz="2800" dirty="0"/>
              <a:t>, populate descriptions, channel artwork </a:t>
            </a:r>
            <a:r>
              <a:rPr lang="en-US" altLang="en-US" sz="2800" dirty="0" err="1"/>
              <a:t>etc</a:t>
            </a:r>
            <a:r>
              <a:rPr lang="en-US" altLang="en-US" sz="2800" dirty="0"/>
              <a:t>…</a:t>
            </a:r>
          </a:p>
          <a:p>
            <a:pPr marL="742950" indent="-742950" algn="l">
              <a:buFont typeface="Arial" panose="020B0604020202020204" pitchFamily="34" charset="0"/>
              <a:buAutoNum type="arabicPeriod"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CHANNEL</a:t>
            </a:r>
            <a:r>
              <a:rPr lang="en-US" altLang="en-US" sz="2800" dirty="0"/>
              <a:t>: Get Social. YouTube is a social network, e.g. subscribe, like, engage, comment. 50% rule. </a:t>
            </a:r>
          </a:p>
          <a:p>
            <a:pPr marL="742950" indent="-742950" algn="l">
              <a:buFont typeface="Arial" panose="020B0604020202020204" pitchFamily="34" charset="0"/>
              <a:buAutoNum type="arabicPeriod"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VIDEO</a:t>
            </a:r>
            <a:r>
              <a:rPr lang="en-US" altLang="en-US" sz="2800" dirty="0"/>
              <a:t>: Keyword research, before you record, audio match.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VIDEO</a:t>
            </a:r>
            <a:r>
              <a:rPr lang="en-US" altLang="en-US" sz="2800" dirty="0"/>
              <a:t>: Monitor SEO health first 24 hours.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VIDEO</a:t>
            </a:r>
            <a:r>
              <a:rPr lang="en-US" altLang="en-US" sz="2800" dirty="0"/>
              <a:t>: Tools. </a:t>
            </a:r>
            <a:r>
              <a:rPr lang="en-US" altLang="en-US" sz="2800" dirty="0" err="1"/>
              <a:t>TubeBuddy</a:t>
            </a:r>
            <a:r>
              <a:rPr lang="en-US" altLang="en-US" sz="2800" dirty="0"/>
              <a:t> and REV.</a:t>
            </a:r>
          </a:p>
        </p:txBody>
      </p:sp>
    </p:spTree>
    <p:extLst>
      <p:ext uri="{BB962C8B-B14F-4D97-AF65-F5344CB8AC3E}">
        <p14:creationId xmlns:p14="http://schemas.microsoft.com/office/powerpoint/2010/main" val="32176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203DE-0079-4198-B94F-75364B97B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40" y="1541573"/>
            <a:ext cx="6841331" cy="1106686"/>
          </a:xfrm>
        </p:spPr>
        <p:txBody>
          <a:bodyPr>
            <a:normAutofit fontScale="90000"/>
          </a:bodyPr>
          <a:lstStyle/>
          <a:p>
            <a:br>
              <a:rPr lang="en-IE" dirty="0"/>
            </a:br>
            <a:br>
              <a:rPr lang="en-IE" dirty="0"/>
            </a:br>
            <a:br>
              <a:rPr lang="en-IE" dirty="0"/>
            </a:br>
            <a:r>
              <a:rPr lang="en-IE" dirty="0"/>
              <a:t>insert screengrab of YT channel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B8C2B-7393-4DFD-9211-1AAF0890A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6940" y="603895"/>
            <a:ext cx="6841331" cy="650081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507" y="689372"/>
            <a:ext cx="3823229" cy="1218440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71661CD-C181-4C7C-A6E3-56A63E6DC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374478"/>
            <a:ext cx="8048625" cy="58405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90C53C-7B0F-4B7F-AE2A-7EF35725368D}"/>
              </a:ext>
            </a:extLst>
          </p:cNvPr>
          <p:cNvSpPr/>
          <p:nvPr/>
        </p:nvSpPr>
        <p:spPr>
          <a:xfrm>
            <a:off x="1097280" y="2814320"/>
            <a:ext cx="7518400" cy="74168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E16605-E387-4341-837B-87588E540473}"/>
              </a:ext>
            </a:extLst>
          </p:cNvPr>
          <p:cNvSpPr/>
          <p:nvPr/>
        </p:nvSpPr>
        <p:spPr>
          <a:xfrm>
            <a:off x="1026160" y="5558859"/>
            <a:ext cx="7589520" cy="65620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</p:spTree>
    <p:extLst>
      <p:ext uri="{BB962C8B-B14F-4D97-AF65-F5344CB8AC3E}">
        <p14:creationId xmlns:p14="http://schemas.microsoft.com/office/powerpoint/2010/main" val="22255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203DE-0079-4198-B94F-75364B97B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40" y="1541573"/>
            <a:ext cx="6841331" cy="1106686"/>
          </a:xfrm>
        </p:spPr>
        <p:txBody>
          <a:bodyPr>
            <a:normAutofit fontScale="90000"/>
          </a:bodyPr>
          <a:lstStyle/>
          <a:p>
            <a:br>
              <a:rPr lang="en-IE" dirty="0"/>
            </a:br>
            <a:br>
              <a:rPr lang="en-IE" dirty="0"/>
            </a:br>
            <a:br>
              <a:rPr lang="en-IE" dirty="0"/>
            </a:br>
            <a:r>
              <a:rPr lang="en-IE" dirty="0"/>
              <a:t>insert screengrab of YT channel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B8C2B-7393-4DFD-9211-1AAF0890A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6940" y="603895"/>
            <a:ext cx="6841331" cy="650081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507" y="689372"/>
            <a:ext cx="3823229" cy="1218440"/>
          </a:xfrm>
          <a:prstGeom prst="rect">
            <a:avLst/>
          </a:prstGeom>
        </p:spPr>
      </p:pic>
      <p:pic>
        <p:nvPicPr>
          <p:cNvPr id="6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91F40BB-C8CC-4977-BB4A-1534F62F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0100" y="-615219"/>
            <a:ext cx="12212320" cy="74732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A0E4C8-0C32-4601-9558-5ADF944B10EE}"/>
              </a:ext>
            </a:extLst>
          </p:cNvPr>
          <p:cNvSpPr/>
          <p:nvPr/>
        </p:nvSpPr>
        <p:spPr>
          <a:xfrm>
            <a:off x="5645403" y="4034584"/>
            <a:ext cx="1558789" cy="35031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B564F6-6F0C-4027-941D-0DFFDA69442B}"/>
              </a:ext>
            </a:extLst>
          </p:cNvPr>
          <p:cNvSpPr/>
          <p:nvPr/>
        </p:nvSpPr>
        <p:spPr>
          <a:xfrm>
            <a:off x="1094920" y="2951619"/>
            <a:ext cx="4391867" cy="95696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FF8D0B-2ACA-40CC-ACEB-102C03A95266}"/>
              </a:ext>
            </a:extLst>
          </p:cNvPr>
          <p:cNvSpPr/>
          <p:nvPr/>
        </p:nvSpPr>
        <p:spPr>
          <a:xfrm>
            <a:off x="1094920" y="3971212"/>
            <a:ext cx="4391867" cy="288678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E1FA0B-EBAA-4C01-AB8B-E62D109C4095}"/>
              </a:ext>
            </a:extLst>
          </p:cNvPr>
          <p:cNvSpPr/>
          <p:nvPr/>
        </p:nvSpPr>
        <p:spPr>
          <a:xfrm>
            <a:off x="5927835" y="1561483"/>
            <a:ext cx="1276358" cy="60914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C5C8CF-0DEA-4F44-AC96-65F66770D927}"/>
              </a:ext>
            </a:extLst>
          </p:cNvPr>
          <p:cNvSpPr txBox="1"/>
          <p:nvPr/>
        </p:nvSpPr>
        <p:spPr>
          <a:xfrm>
            <a:off x="984548" y="1863138"/>
            <a:ext cx="3968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solidFill>
                  <a:srgbClr val="FF0000"/>
                </a:solidFill>
              </a:rPr>
              <a:t>keyword research – CC</a:t>
            </a:r>
          </a:p>
          <a:p>
            <a:pPr algn="ctr"/>
            <a:r>
              <a:rPr lang="en-IE" sz="2400" b="1" dirty="0" err="1">
                <a:solidFill>
                  <a:srgbClr val="FF0000"/>
                </a:solidFill>
              </a:rPr>
              <a:t>endscreen</a:t>
            </a:r>
            <a:r>
              <a:rPr lang="en-IE" sz="2400" b="1" dirty="0">
                <a:solidFill>
                  <a:srgbClr val="FF0000"/>
                </a:solidFill>
              </a:rPr>
              <a:t> – cards</a:t>
            </a:r>
          </a:p>
          <a:p>
            <a:pPr algn="ctr"/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F34D06-1FB3-46CE-8C57-B49164AB3A19}"/>
              </a:ext>
            </a:extLst>
          </p:cNvPr>
          <p:cNvSpPr/>
          <p:nvPr/>
        </p:nvSpPr>
        <p:spPr>
          <a:xfrm>
            <a:off x="6181430" y="4764174"/>
            <a:ext cx="2797557" cy="65008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EBE40C-E422-489E-8F4C-A8A7FA8FA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057" y="4457614"/>
            <a:ext cx="3619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640" y="116978"/>
            <a:ext cx="5181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slide deck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6060"/>
            <a:ext cx="9906000" cy="14706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IE" sz="4000" b="1" dirty="0"/>
              <a:t>copy of today’s presentation</a:t>
            </a:r>
            <a:br>
              <a:rPr lang="en-IE" sz="4000" b="1" dirty="0"/>
            </a:br>
            <a:r>
              <a:rPr lang="en-IE" sz="4000" b="1" dirty="0"/>
              <a:t>business card or email me</a:t>
            </a:r>
            <a:endParaRPr lang="en-IE" sz="4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IE" sz="6600" dirty="0">
                <a:solidFill>
                  <a:schemeClr val="bg1">
                    <a:lumMod val="50000"/>
                  </a:schemeClr>
                </a:solidFill>
              </a:rPr>
              <a:t>michael@travelmedia.ie</a:t>
            </a:r>
          </a:p>
          <a:p>
            <a:pPr algn="ctr"/>
            <a:endParaRPr lang="en-IE" sz="2400" b="1" u="sng" dirty="0"/>
          </a:p>
        </p:txBody>
      </p:sp>
    </p:spTree>
    <p:extLst>
      <p:ext uri="{BB962C8B-B14F-4D97-AF65-F5344CB8AC3E}">
        <p14:creationId xmlns:p14="http://schemas.microsoft.com/office/powerpoint/2010/main" val="313699424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9287C-04CA-48F3-834A-56A8B0C9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82709"/>
            <a:ext cx="8915400" cy="1143000"/>
          </a:xfrm>
        </p:spPr>
        <p:txBody>
          <a:bodyPr>
            <a:normAutofit/>
          </a:bodyPr>
          <a:lstStyle/>
          <a:p>
            <a:r>
              <a:rPr lang="en-IE" dirty="0"/>
              <a:t>play first 16 seconds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F283D1B-D1EB-4E80-9CC1-602E0FE968D9}"/>
              </a:ext>
            </a:extLst>
          </p:cNvPr>
          <p:cNvSpPr txBox="1">
            <a:spLocks/>
          </p:cNvSpPr>
          <p:nvPr/>
        </p:nvSpPr>
        <p:spPr>
          <a:xfrm>
            <a:off x="204404" y="2360771"/>
            <a:ext cx="9497192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800" dirty="0"/>
              <a:t>https://youtu.be/1JXkUYX57Jw</a:t>
            </a:r>
          </a:p>
        </p:txBody>
      </p:sp>
    </p:spTree>
    <p:extLst>
      <p:ext uri="{BB962C8B-B14F-4D97-AF65-F5344CB8AC3E}">
        <p14:creationId xmlns:p14="http://schemas.microsoft.com/office/powerpoint/2010/main" val="106043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28A1-B17A-4A2A-A55C-0BF74FBC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7BB70-8BAD-42EB-A7A2-8C5ACE590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Add screen grab of comments, we start or seed the comments, Tom is very good at replying and engaging with people.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7996072-2D29-417E-82FD-D88AF4F72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43"/>
            <a:ext cx="9906000" cy="6871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394247-BEA6-4DD5-95B4-826E90C439E8}"/>
              </a:ext>
            </a:extLst>
          </p:cNvPr>
          <p:cNvSpPr txBox="1"/>
          <p:nvPr/>
        </p:nvSpPr>
        <p:spPr>
          <a:xfrm>
            <a:off x="2184400" y="2966720"/>
            <a:ext cx="55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>
                <a:solidFill>
                  <a:srgbClr val="FF0000"/>
                </a:solidFill>
              </a:rPr>
              <a:t>ENGAGEMENT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708A2-D121-4ED2-A856-9C439BBDF7BC}"/>
              </a:ext>
            </a:extLst>
          </p:cNvPr>
          <p:cNvSpPr/>
          <p:nvPr/>
        </p:nvSpPr>
        <p:spPr>
          <a:xfrm>
            <a:off x="60960" y="1076960"/>
            <a:ext cx="1747520" cy="314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E1F7E-E4CE-4890-AD4A-446139797613}"/>
              </a:ext>
            </a:extLst>
          </p:cNvPr>
          <p:cNvSpPr/>
          <p:nvPr/>
        </p:nvSpPr>
        <p:spPr>
          <a:xfrm>
            <a:off x="6421120" y="1076960"/>
            <a:ext cx="1971040" cy="314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E5BCC3-07CF-43CF-87FC-FA01318CD3C0}"/>
              </a:ext>
            </a:extLst>
          </p:cNvPr>
          <p:cNvSpPr/>
          <p:nvPr/>
        </p:nvSpPr>
        <p:spPr>
          <a:xfrm>
            <a:off x="101600" y="3987168"/>
            <a:ext cx="1818640" cy="39179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0CBBF-28B8-4D3B-8745-717A0121A85F}"/>
              </a:ext>
            </a:extLst>
          </p:cNvPr>
          <p:cNvSpPr/>
          <p:nvPr/>
        </p:nvSpPr>
        <p:spPr>
          <a:xfrm>
            <a:off x="812800" y="5968368"/>
            <a:ext cx="1818640" cy="8185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572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9287C-04CA-48F3-834A-56A8B0C9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82709"/>
            <a:ext cx="8915400" cy="1143000"/>
          </a:xfrm>
        </p:spPr>
        <p:txBody>
          <a:bodyPr>
            <a:norm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WEBSITE SEO BENEFITS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F283D1B-D1EB-4E80-9CC1-602E0FE968D9}"/>
              </a:ext>
            </a:extLst>
          </p:cNvPr>
          <p:cNvSpPr txBox="1">
            <a:spLocks/>
          </p:cNvSpPr>
          <p:nvPr/>
        </p:nvSpPr>
        <p:spPr>
          <a:xfrm>
            <a:off x="276728" y="1903571"/>
            <a:ext cx="9497192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Multiple inbound links from ‘cards’, ‘channel description’,  ‘video description’ to website. </a:t>
            </a:r>
            <a:br>
              <a:rPr lang="en-US" altLang="en-US" sz="2800" dirty="0"/>
            </a:br>
            <a:endParaRPr lang="en-US" altLang="en-US" sz="2800" dirty="0"/>
          </a:p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On-page time increases. Videos watched within blog posts or news articles. Increase to SERP rankings. </a:t>
            </a:r>
            <a:br>
              <a:rPr lang="en-US" altLang="en-US" sz="2800" dirty="0"/>
            </a:b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688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341E-2F5D-49C9-AA20-893636FA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B09E6-AF9D-4133-8087-F83970807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E6DE16-B3D8-4088-B4C8-088AB105E5B5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CE02A-280D-46C5-8B8A-26CA09D1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"/>
            <a:ext cx="9906000" cy="64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90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341E-2F5D-49C9-AA20-893636FA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B09E6-AF9D-4133-8087-F83970807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96CDE-F780-491B-9766-DFB14CD3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01"/>
            <a:ext cx="9906000" cy="557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1B222F-B526-4ABF-BBFA-350BFE1D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29" y="327765"/>
            <a:ext cx="9906000" cy="5572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15C339-45BF-4877-874E-644941FF6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58" y="398021"/>
            <a:ext cx="9906000" cy="5572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EE041F-5966-4EB2-AA02-C8A5B676C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87" y="520068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9287C-04CA-48F3-834A-56A8B0C9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82709"/>
            <a:ext cx="8915400" cy="1143000"/>
          </a:xfrm>
        </p:spPr>
        <p:txBody>
          <a:bodyPr/>
          <a:lstStyle/>
          <a:p>
            <a:r>
              <a:rPr lang="en-IE" b="1" dirty="0">
                <a:solidFill>
                  <a:srgbClr val="FF0000"/>
                </a:solidFill>
              </a:rPr>
              <a:t>Key Take </a:t>
            </a:r>
            <a:r>
              <a:rPr lang="en-IE" b="1" dirty="0" err="1">
                <a:solidFill>
                  <a:srgbClr val="FF0000"/>
                </a:solidFill>
              </a:rPr>
              <a:t>Aways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F283D1B-D1EB-4E80-9CC1-602E0FE968D9}"/>
              </a:ext>
            </a:extLst>
          </p:cNvPr>
          <p:cNvSpPr txBox="1">
            <a:spLocks/>
          </p:cNvSpPr>
          <p:nvPr/>
        </p:nvSpPr>
        <p:spPr>
          <a:xfrm>
            <a:off x="276728" y="1253331"/>
            <a:ext cx="9497192" cy="42837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YouTube is a social media platform and a search engine. Treat as such. 50% rule.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Do not dump and run. Missing the point. No.3 on the web.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Keyword research. SEO. Just like SERP. Test, adapt. Rinse and repeat.  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Treat like television or news television. Timely, relevant and useful content.</a:t>
            </a:r>
          </a:p>
          <a:p>
            <a:pPr marL="742950" indent="-742950" algn="l">
              <a:buAutoNum type="arabicPeriod"/>
              <a:defRPr/>
            </a:pPr>
            <a:r>
              <a:rPr lang="en-US" altLang="en-US" sz="2800" dirty="0"/>
              <a:t>New/fresh content. Very hard to compete with existing or duplicate content. </a:t>
            </a:r>
          </a:p>
        </p:txBody>
      </p:sp>
    </p:spTree>
    <p:extLst>
      <p:ext uri="{BB962C8B-B14F-4D97-AF65-F5344CB8AC3E}">
        <p14:creationId xmlns:p14="http://schemas.microsoft.com/office/powerpoint/2010/main" val="181312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itbi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406" y="3948540"/>
            <a:ext cx="743160" cy="5112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5300" y="184946"/>
            <a:ext cx="90170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11000" b="1" dirty="0">
                <a:solidFill>
                  <a:schemeClr val="bg1">
                    <a:lumMod val="50000"/>
                  </a:schemeClr>
                </a:solidFill>
              </a:rPr>
              <a:t>Questions</a:t>
            </a:r>
            <a:br>
              <a:rPr lang="en-IE" sz="4800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IE" sz="4800" b="1" dirty="0">
                <a:solidFill>
                  <a:schemeClr val="bg1">
                    <a:lumMod val="50000"/>
                  </a:schemeClr>
                </a:solidFill>
              </a:rPr>
            </a:br>
            <a:endParaRPr lang="en-IE" sz="4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IE" sz="4400" dirty="0">
                <a:solidFill>
                  <a:schemeClr val="bg1">
                    <a:lumMod val="50000"/>
                  </a:schemeClr>
                </a:solidFill>
              </a:rPr>
              <a:t>copy presentation</a:t>
            </a:r>
            <a:br>
              <a:rPr lang="en-IE" sz="4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sz="44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michael@travelmedia.ie</a:t>
            </a:r>
            <a:endParaRPr lang="en-IE" sz="4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IE" sz="4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890447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90" y="1631954"/>
            <a:ext cx="8420100" cy="1362075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2"/>
                </a:solidFill>
              </a:rPr>
              <a:t>THANK YOU </a:t>
            </a:r>
            <a:r>
              <a:rPr lang="en-US" sz="6600" dirty="0">
                <a:solidFill>
                  <a:schemeClr val="bg2"/>
                </a:solidFill>
                <a:sym typeface="Wingdings" pitchFamily="2" charset="2"/>
              </a:rPr>
              <a:t></a:t>
            </a:r>
            <a:endParaRPr lang="en-US" sz="6600" dirty="0">
              <a:solidFill>
                <a:schemeClr val="bg2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766790" y="3796031"/>
            <a:ext cx="8420100" cy="800100"/>
          </a:xfrm>
        </p:spPr>
        <p:txBody>
          <a:bodyPr>
            <a:normAutofit/>
          </a:bodyPr>
          <a:lstStyle/>
          <a:p>
            <a:r>
              <a:rPr lang="en-US" sz="3200" dirty="0"/>
              <a:t>michael@travelmedia.ie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743200" y="3430904"/>
            <a:ext cx="4480560" cy="1588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48739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58787A5-5DD5-4BD2-8606-82817CE603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A029BC-AEB0-4B4E-A625-2858FB1F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5FE31A-FAE5-4458-93C3-FD98304754D5}"/>
              </a:ext>
            </a:extLst>
          </p:cNvPr>
          <p:cNvSpPr/>
          <p:nvPr/>
        </p:nvSpPr>
        <p:spPr>
          <a:xfrm>
            <a:off x="0" y="0"/>
            <a:ext cx="9906000" cy="68579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1403E-5F2A-4CBC-9399-AC795127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631" y="105918"/>
            <a:ext cx="7252430" cy="144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66E023-18E4-4684-9153-E5D939591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" y="2116580"/>
            <a:ext cx="2780614" cy="15419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3BFC66-A104-497E-ACB8-6D4FDE297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887" y="5256357"/>
            <a:ext cx="2290763" cy="1191197"/>
          </a:xfrm>
          <a:prstGeom prst="rect">
            <a:avLst/>
          </a:prstGeom>
        </p:spPr>
      </p:pic>
      <p:pic>
        <p:nvPicPr>
          <p:cNvPr id="26" name="Picture 25" descr="A close up of a logo&#10;&#10;Description generated with high confidence">
            <a:extLst>
              <a:ext uri="{FF2B5EF4-FFF2-40B4-BE49-F238E27FC236}">
                <a16:creationId xmlns:a16="http://schemas.microsoft.com/office/drawing/2014/main" id="{0E7FB131-2338-4679-8F41-1A215A2DF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237" y="3790616"/>
            <a:ext cx="2967157" cy="1186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33E5C8-E7E6-4F8C-BA35-DDE5B014D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25077"/>
            <a:ext cx="4127500" cy="1434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53248B-9D6F-4FCB-A4B2-1ADDC9462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077" y="1964760"/>
            <a:ext cx="2103120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F8921-A408-4FD0-BE15-8C8FA0A26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0862" y="5056713"/>
            <a:ext cx="2175129" cy="159048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8C87E21-A725-4451-84D7-2A3FD2E94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382" y="3978094"/>
            <a:ext cx="5379047" cy="98793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56024A40-7B38-48D2-9C7A-BF340AFA98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2537" y="2498802"/>
            <a:ext cx="2552700" cy="11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1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58787A5-5DD5-4BD2-8606-82817CE603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A029BC-AEB0-4B4E-A625-2858FB1F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5FE31A-FAE5-4458-93C3-FD98304754D5}"/>
              </a:ext>
            </a:extLst>
          </p:cNvPr>
          <p:cNvSpPr/>
          <p:nvPr/>
        </p:nvSpPr>
        <p:spPr>
          <a:xfrm>
            <a:off x="0" y="0"/>
            <a:ext cx="9906000" cy="69595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63"/>
          </a:p>
        </p:txBody>
      </p:sp>
      <p:pic>
        <p:nvPicPr>
          <p:cNvPr id="24" name="Picture 2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3581013-E399-4E44-AD19-BF9EE33BA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68" y="437701"/>
            <a:ext cx="5881890" cy="1874524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79B512E8-7CD4-4D60-A406-591D5464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693" y="2667045"/>
            <a:ext cx="2414016" cy="3096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359EF-3851-4FE8-AE13-78F1D6691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20" y="2667046"/>
            <a:ext cx="2402205" cy="3021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F15022-9E1A-4EA4-A860-03A9F98D3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993" y="2667045"/>
            <a:ext cx="2296287" cy="3022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0832DB-4A95-4E8A-BA03-FE9B27D92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006" y="2667046"/>
            <a:ext cx="2340293" cy="309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6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D6DBE6-BC68-4EDB-A56E-78482B866DD7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E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Content Placeholder 6" descr="A picture containing accessory, text&#10;&#10;Description generated with very high confidence">
            <a:extLst>
              <a:ext uri="{FF2B5EF4-FFF2-40B4-BE49-F238E27FC236}">
                <a16:creationId xmlns:a16="http://schemas.microsoft.com/office/drawing/2014/main" id="{2352B007-A005-423A-BFDF-30B0DC2A3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2050" y="1485101"/>
            <a:ext cx="6500813" cy="3322638"/>
          </a:xfrm>
        </p:spPr>
      </p:pic>
    </p:spTree>
    <p:extLst>
      <p:ext uri="{BB962C8B-B14F-4D97-AF65-F5344CB8AC3E}">
        <p14:creationId xmlns:p14="http://schemas.microsoft.com/office/powerpoint/2010/main" val="223881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31" y="79775"/>
            <a:ext cx="2901732" cy="924765"/>
          </a:xfrm>
          <a:prstGeom prst="rect">
            <a:avLst/>
          </a:prstGeom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99B2FA7-A946-4CF8-BB38-4EFFF4329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70326"/>
            <a:ext cx="9276080" cy="5687674"/>
          </a:xfrm>
          <a:prstGeom prst="rect">
            <a:avLst/>
          </a:prstGeom>
        </p:spPr>
      </p:pic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E6C8EAE-1FB5-44EE-B8F3-CA65E3C6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67" y="1085820"/>
            <a:ext cx="9519666" cy="58128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5692813" y="-52305"/>
            <a:ext cx="32752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100-600</a:t>
            </a:r>
          </a:p>
        </p:txBody>
      </p:sp>
    </p:spTree>
    <p:extLst>
      <p:ext uri="{BB962C8B-B14F-4D97-AF65-F5344CB8AC3E}">
        <p14:creationId xmlns:p14="http://schemas.microsoft.com/office/powerpoint/2010/main" val="409244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31" y="79775"/>
            <a:ext cx="2901732" cy="924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5380228" y="-52305"/>
            <a:ext cx="39004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100,000 +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FB0E225-43E1-4FC6-8156-44116FE1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" y="1292795"/>
            <a:ext cx="9682480" cy="51868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1E13CF-215D-4E5F-85FC-F9531D834099}"/>
              </a:ext>
            </a:extLst>
          </p:cNvPr>
          <p:cNvSpPr/>
          <p:nvPr/>
        </p:nvSpPr>
        <p:spPr>
          <a:xfrm>
            <a:off x="2164080" y="1930400"/>
            <a:ext cx="3931920" cy="12395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48533-7228-410D-B0AD-B40265E1B0A1}"/>
              </a:ext>
            </a:extLst>
          </p:cNvPr>
          <p:cNvSpPr/>
          <p:nvPr/>
        </p:nvSpPr>
        <p:spPr>
          <a:xfrm>
            <a:off x="2377440" y="3698240"/>
            <a:ext cx="629920" cy="148335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DCF9E3-EF97-4A5F-ADA4-16B0FF615D1C}"/>
              </a:ext>
            </a:extLst>
          </p:cNvPr>
          <p:cNvSpPr/>
          <p:nvPr/>
        </p:nvSpPr>
        <p:spPr>
          <a:xfrm>
            <a:off x="2164080" y="5730240"/>
            <a:ext cx="7609840" cy="89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7872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44430A2-1E25-4816-90EA-AA128AE97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226197"/>
            <a:ext cx="9530080" cy="4405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FFDC0-4173-4BB2-AC54-47435F279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31" y="79775"/>
            <a:ext cx="2901732" cy="924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84E68-1473-46B8-882E-FDDCDC5389A5}"/>
              </a:ext>
            </a:extLst>
          </p:cNvPr>
          <p:cNvSpPr/>
          <p:nvPr/>
        </p:nvSpPr>
        <p:spPr>
          <a:xfrm>
            <a:off x="5380228" y="-52305"/>
            <a:ext cx="39004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100,000 +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1E13CF-215D-4E5F-85FC-F9531D834099}"/>
              </a:ext>
            </a:extLst>
          </p:cNvPr>
          <p:cNvSpPr/>
          <p:nvPr/>
        </p:nvSpPr>
        <p:spPr>
          <a:xfrm>
            <a:off x="2164080" y="1930400"/>
            <a:ext cx="3931920" cy="12395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48533-7228-410D-B0AD-B40265E1B0A1}"/>
              </a:ext>
            </a:extLst>
          </p:cNvPr>
          <p:cNvSpPr/>
          <p:nvPr/>
        </p:nvSpPr>
        <p:spPr>
          <a:xfrm>
            <a:off x="2164080" y="3429000"/>
            <a:ext cx="6827520" cy="17525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8A946B-553B-4F97-AD0A-D4059F1013AB}"/>
              </a:ext>
            </a:extLst>
          </p:cNvPr>
          <p:cNvCxnSpPr/>
          <p:nvPr/>
        </p:nvCxnSpPr>
        <p:spPr>
          <a:xfrm flipV="1">
            <a:off x="5695633" y="3759200"/>
            <a:ext cx="3088640" cy="9347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100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4CADC5"/>
      </a:dk2>
      <a:lt2>
        <a:srgbClr val="93CDDC"/>
      </a:lt2>
      <a:accent1>
        <a:srgbClr val="B8DDE7"/>
      </a:accent1>
      <a:accent2>
        <a:srgbClr val="BFBFBF"/>
      </a:accent2>
      <a:accent3>
        <a:srgbClr val="31859B"/>
      </a:accent3>
      <a:accent4>
        <a:srgbClr val="FAC08F"/>
      </a:accent4>
      <a:accent5>
        <a:srgbClr val="B7DDE8"/>
      </a:accent5>
      <a:accent6>
        <a:srgbClr val="C0504D"/>
      </a:accent6>
      <a:hlink>
        <a:srgbClr val="4BACC6"/>
      </a:hlink>
      <a:folHlink>
        <a:srgbClr val="7F7F7F"/>
      </a:folHlink>
    </a:clrScheme>
    <a:fontScheme name="Custom 1">
      <a:majorFont>
        <a:latin typeface="Museo 500"/>
        <a:ea typeface=""/>
        <a:cs typeface=""/>
      </a:majorFont>
      <a:minorFont>
        <a:latin typeface="Museo 5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16102</TotalTime>
  <Words>1360</Words>
  <Application>Microsoft Office PowerPoint</Application>
  <PresentationFormat>A4 Paper (210x297 mm)</PresentationFormat>
  <Paragraphs>290</Paragraphs>
  <Slides>37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League Gothic</vt:lpstr>
      <vt:lpstr>Museo 500</vt:lpstr>
      <vt:lpstr>Office Theme</vt:lpstr>
      <vt:lpstr>1_Office Theme</vt:lpstr>
      <vt:lpstr>PowerPoint Presentation</vt:lpstr>
      <vt:lpstr>PowerPoint Presentation</vt:lpstr>
      <vt:lpstr>slide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first 05:52 to 06:34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5Ps</vt:lpstr>
      <vt:lpstr>   insert screengrab of YT channel</vt:lpstr>
      <vt:lpstr>   insert screengrab of YT channel</vt:lpstr>
      <vt:lpstr>play first 16 seconds</vt:lpstr>
      <vt:lpstr>PowerPoint Presentation</vt:lpstr>
      <vt:lpstr>WEBSITE SEO BENEFITS</vt:lpstr>
      <vt:lpstr>PowerPoint Presentation</vt:lpstr>
      <vt:lpstr>PowerPoint Presentation</vt:lpstr>
      <vt:lpstr>Key Take Aways</vt:lpstr>
      <vt:lpstr>PowerPoint Presentation</vt:lpstr>
      <vt:lpstr>THANK YOU </vt:lpstr>
    </vt:vector>
  </TitlesOfParts>
  <Company>Sodexo Motivation Solution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Sodexo Design</dc:creator>
  <cp:lastModifiedBy>Michael Collins</cp:lastModifiedBy>
  <cp:revision>1076</cp:revision>
  <dcterms:created xsi:type="dcterms:W3CDTF">2011-07-02T06:18:43Z</dcterms:created>
  <dcterms:modified xsi:type="dcterms:W3CDTF">2019-03-05T15:38:51Z</dcterms:modified>
</cp:coreProperties>
</file>